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jfif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4"/>
  </p:notesMasterIdLst>
  <p:handoutMasterIdLst>
    <p:handoutMasterId r:id="rId25"/>
  </p:handoutMasterIdLst>
  <p:sldIdLst>
    <p:sldId id="320" r:id="rId2"/>
    <p:sldId id="335" r:id="rId3"/>
    <p:sldId id="322" r:id="rId4"/>
    <p:sldId id="349" r:id="rId5"/>
    <p:sldId id="347" r:id="rId6"/>
    <p:sldId id="350" r:id="rId7"/>
    <p:sldId id="336" r:id="rId8"/>
    <p:sldId id="341" r:id="rId9"/>
    <p:sldId id="339" r:id="rId10"/>
    <p:sldId id="321" r:id="rId11"/>
    <p:sldId id="352" r:id="rId12"/>
    <p:sldId id="351" r:id="rId13"/>
    <p:sldId id="353" r:id="rId14"/>
    <p:sldId id="338" r:id="rId15"/>
    <p:sldId id="334" r:id="rId16"/>
    <p:sldId id="342" r:id="rId17"/>
    <p:sldId id="343" r:id="rId18"/>
    <p:sldId id="337" r:id="rId19"/>
    <p:sldId id="332" r:id="rId20"/>
    <p:sldId id="344" r:id="rId21"/>
    <p:sldId id="345" r:id="rId22"/>
    <p:sldId id="319" r:id="rId23"/>
  </p:sldIdLst>
  <p:sldSz cx="9144000" cy="6858000" type="screen4x3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7C80"/>
    <a:srgbClr val="C0CEF7"/>
    <a:srgbClr val="ADDB7B"/>
    <a:srgbClr val="EFEB99"/>
    <a:srgbClr val="F4F85E"/>
    <a:srgbClr val="D10002"/>
    <a:srgbClr val="BCCCF6"/>
    <a:srgbClr val="860000"/>
    <a:srgbClr val="BAC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28" autoAdjust="0"/>
    <p:restoredTop sz="94434" autoAdjust="0"/>
  </p:normalViewPr>
  <p:slideViewPr>
    <p:cSldViewPr>
      <p:cViewPr varScale="1">
        <p:scale>
          <a:sx n="112" d="100"/>
          <a:sy n="112" d="100"/>
        </p:scale>
        <p:origin x="158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641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1098" y="1"/>
            <a:ext cx="2944958" cy="49641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F7C7208-5AEE-474F-A1BC-013A825F856D}" type="datetimeFigureOut">
              <a:rPr lang="es-ES"/>
              <a:pPr>
                <a:defRPr/>
              </a:pPr>
              <a:t>25/8/20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944958" cy="49641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1098" y="9428630"/>
            <a:ext cx="2944958" cy="496411"/>
          </a:xfrm>
          <a:prstGeom prst="rect">
            <a:avLst/>
          </a:prstGeom>
        </p:spPr>
        <p:txBody>
          <a:bodyPr vert="horz" wrap="square" lIns="92108" tIns="46054" rIns="92108" bIns="4605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792FC3-D00C-47F5-BB89-59C05737E084}" type="slidenum">
              <a:rPr lang="es-ES" altLang="es-ES"/>
              <a:pPr/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19390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641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1098" y="1"/>
            <a:ext cx="2944958" cy="49641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1602A7C-8A63-45D2-BC96-98AF7189060A}" type="datetimeFigureOut">
              <a:rPr lang="es-ES"/>
              <a:pPr>
                <a:defRPr/>
              </a:pPr>
              <a:t>25/8/20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606" y="4715113"/>
            <a:ext cx="5438464" cy="4467706"/>
          </a:xfrm>
          <a:prstGeom prst="rect">
            <a:avLst/>
          </a:prstGeom>
        </p:spPr>
        <p:txBody>
          <a:bodyPr vert="horz" lIns="92108" tIns="46054" rIns="92108" bIns="46054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4958" cy="49641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1098" y="9428630"/>
            <a:ext cx="2944958" cy="496411"/>
          </a:xfrm>
          <a:prstGeom prst="rect">
            <a:avLst/>
          </a:prstGeom>
        </p:spPr>
        <p:txBody>
          <a:bodyPr vert="horz" wrap="square" lIns="92108" tIns="46054" rIns="92108" bIns="4605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AB9E2A-FE6C-4620-8182-42EDF890BF93}" type="slidenum">
              <a:rPr lang="es-ES" altLang="es-ES"/>
              <a:pPr/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45355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B9E2A-FE6C-4620-8182-42EDF890BF93}" type="slidenum">
              <a:rPr lang="es-ES" altLang="es-ES" smtClean="0"/>
              <a:pPr/>
              <a:t>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40444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B9E2A-FE6C-4620-8182-42EDF890BF93}" type="slidenum">
              <a:rPr lang="es-ES" altLang="es-ES" smtClean="0"/>
              <a:pPr/>
              <a:t>15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91161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B9E2A-FE6C-4620-8182-42EDF890BF93}" type="slidenum">
              <a:rPr lang="es-ES" altLang="es-ES" smtClean="0"/>
              <a:pPr/>
              <a:t>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12754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B9E2A-FE6C-4620-8182-42EDF890BF93}" type="slidenum">
              <a:rPr lang="es-ES" altLang="es-ES" smtClean="0"/>
              <a:pPr/>
              <a:t>19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95171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B9E2A-FE6C-4620-8182-42EDF890BF93}" type="slidenum">
              <a:rPr lang="es-ES" altLang="es-ES" smtClean="0"/>
              <a:pPr/>
              <a:t>21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74390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B9E2A-FE6C-4620-8182-42EDF890BF93}" type="slidenum">
              <a:rPr lang="es-ES" altLang="es-ES" smtClean="0"/>
              <a:pPr/>
              <a:t>22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702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B9E2A-FE6C-4620-8182-42EDF890BF93}" type="slidenum">
              <a:rPr lang="es-ES" altLang="es-ES" smtClean="0"/>
              <a:pPr/>
              <a:t>3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38681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B9E2A-FE6C-4620-8182-42EDF890BF93}" type="slidenum">
              <a:rPr lang="es-ES" altLang="es-ES" smtClean="0"/>
              <a:pPr/>
              <a:t>4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20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B9E2A-FE6C-4620-8182-42EDF890BF93}" type="slidenum">
              <a:rPr lang="es-ES" altLang="es-ES" smtClean="0"/>
              <a:pPr/>
              <a:t>5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80497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B9E2A-FE6C-4620-8182-42EDF890BF93}" type="slidenum">
              <a:rPr lang="es-ES" altLang="es-ES" smtClean="0"/>
              <a:pPr/>
              <a:t>6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03764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B9E2A-FE6C-4620-8182-42EDF890BF93}" type="slidenum">
              <a:rPr lang="es-ES" altLang="es-ES" smtClean="0"/>
              <a:pPr/>
              <a:t>8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5572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B9E2A-FE6C-4620-8182-42EDF890BF93}" type="slidenum">
              <a:rPr lang="es-ES" altLang="es-ES" smtClean="0"/>
              <a:pPr/>
              <a:t>10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9115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B9E2A-FE6C-4620-8182-42EDF890BF93}" type="slidenum">
              <a:rPr lang="es-ES" altLang="es-ES" smtClean="0"/>
              <a:pPr/>
              <a:t>11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68973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B9E2A-FE6C-4620-8182-42EDF890BF93}" type="slidenum">
              <a:rPr lang="es-ES" altLang="es-ES" smtClean="0"/>
              <a:pPr/>
              <a:t>13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62401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85C7E7-43B0-4BFD-BEBD-132B1477D32B}" type="slidenum">
              <a:rPr lang="es-ES" altLang="es-ES"/>
              <a:pPr/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8725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31EAE-2C5D-427B-A26D-78D0F6EE9322}" type="slidenum">
              <a:rPr lang="es-ES" altLang="es-ES"/>
              <a:pPr/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6221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BBD634-6F59-4F29-9BEF-E787885B6749}" type="slidenum">
              <a:rPr lang="es-ES" altLang="es-ES"/>
              <a:pPr/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5486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E2D33E-3EE0-4503-B0E4-817E392D4E2B}" type="slidenum">
              <a:rPr lang="es-ES" altLang="es-ES"/>
              <a:pPr/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505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0962E3-8DF5-41DD-B263-2005B4CB4098}" type="slidenum">
              <a:rPr lang="es-ES" altLang="es-ES"/>
              <a:pPr/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1579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DD7A8D-BBDD-4B37-95C8-56150A8BBB4B}" type="slidenum">
              <a:rPr lang="es-ES" altLang="es-ES"/>
              <a:pPr/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7310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2BFCD5-E9C6-4954-A1F4-F30850985788}" type="slidenum">
              <a:rPr lang="es-ES" altLang="es-ES"/>
              <a:pPr/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234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2B72CE-0A94-4369-94A2-EA59E69A340D}" type="slidenum">
              <a:rPr lang="es-ES" altLang="es-ES"/>
              <a:pPr/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5226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B5C7D8-100B-4A62-BAE6-57526C49A7FF}" type="slidenum">
              <a:rPr lang="es-ES" altLang="es-ES"/>
              <a:pPr/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4505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29B76-54DB-4292-B9D1-70B5EBF1055E}" type="slidenum">
              <a:rPr lang="es-ES" altLang="es-ES"/>
              <a:pPr/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5927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F00531-0446-4FBA-8151-82E9AF7FE70A}" type="slidenum">
              <a:rPr lang="es-ES" altLang="es-ES"/>
              <a:pPr/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4448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5BF21D1-2EE9-463D-8397-12D0BB45EA0C}" type="slidenum">
              <a:rPr lang="es-ES" altLang="es-ES"/>
              <a:pPr/>
              <a:t>‹Nr.›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png"/><Relationship Id="rId12" Type="http://schemas.openxmlformats.org/officeDocument/2006/relationships/image" Target="../media/image36.png"/><Relationship Id="rId13" Type="http://schemas.openxmlformats.org/officeDocument/2006/relationships/image" Target="../media/image37.jpeg"/><Relationship Id="rId1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jfif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4.png"/><Relationship Id="rId12" Type="http://schemas.openxmlformats.org/officeDocument/2006/relationships/image" Target="../media/image45.png"/><Relationship Id="rId13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31.png"/><Relationship Id="rId5" Type="http://schemas.openxmlformats.org/officeDocument/2006/relationships/image" Target="../media/image39.jpeg"/><Relationship Id="rId6" Type="http://schemas.openxmlformats.org/officeDocument/2006/relationships/image" Target="../media/image9.png"/><Relationship Id="rId7" Type="http://schemas.openxmlformats.org/officeDocument/2006/relationships/image" Target="../media/image40.png"/><Relationship Id="rId8" Type="http://schemas.openxmlformats.org/officeDocument/2006/relationships/image" Target="../media/image41.jpeg"/><Relationship Id="rId9" Type="http://schemas.openxmlformats.org/officeDocument/2006/relationships/image" Target="../media/image42.png"/><Relationship Id="rId10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2.png"/><Relationship Id="rId12" Type="http://schemas.openxmlformats.org/officeDocument/2006/relationships/image" Target="../media/image63.png"/><Relationship Id="rId13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6.jpeg"/><Relationship Id="rId6" Type="http://schemas.openxmlformats.org/officeDocument/2006/relationships/image" Target="../media/image57.jpeg"/><Relationship Id="rId7" Type="http://schemas.openxmlformats.org/officeDocument/2006/relationships/image" Target="../media/image58.png"/><Relationship Id="rId8" Type="http://schemas.openxmlformats.org/officeDocument/2006/relationships/image" Target="../media/image59.png"/><Relationship Id="rId9" Type="http://schemas.openxmlformats.org/officeDocument/2006/relationships/image" Target="../media/image60.png"/><Relationship Id="rId10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7" Type="http://schemas.openxmlformats.org/officeDocument/2006/relationships/image" Target="../media/image67.png"/><Relationship Id="rId8" Type="http://schemas.openxmlformats.org/officeDocument/2006/relationships/image" Target="../media/image35.png"/><Relationship Id="rId9" Type="http://schemas.openxmlformats.org/officeDocument/2006/relationships/image" Target="../media/image68.jpeg"/><Relationship Id="rId10" Type="http://schemas.openxmlformats.org/officeDocument/2006/relationships/image" Target="../media/image69.jf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jpeg"/><Relationship Id="rId11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9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jpeg"/><Relationship Id="rId11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6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1.png"/><Relationship Id="rId6" Type="http://schemas.openxmlformats.org/officeDocument/2006/relationships/image" Target="../media/image5.png"/><Relationship Id="rId7" Type="http://schemas.openxmlformats.org/officeDocument/2006/relationships/image" Target="../media/image16.png"/><Relationship Id="rId8" Type="http://schemas.openxmlformats.org/officeDocument/2006/relationships/image" Target="../media/image22.png"/><Relationship Id="rId9" Type="http://schemas.openxmlformats.org/officeDocument/2006/relationships/image" Target="../media/image23.jpeg"/><Relationship Id="rId10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0" y="2565400"/>
            <a:ext cx="9144000" cy="4292600"/>
          </a:xfrm>
          <a:prstGeom prst="rect">
            <a:avLst/>
          </a:prstGeom>
          <a:gradFill rotWithShape="1">
            <a:gsLst>
              <a:gs pos="0">
                <a:srgbClr val="BACAF6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 dirty="0"/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3275856" y="-27384"/>
            <a:ext cx="5868145" cy="3401059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 dirty="0"/>
          </a:p>
        </p:txBody>
      </p:sp>
      <p:sp>
        <p:nvSpPr>
          <p:cNvPr id="2053" name="Text Box 11"/>
          <p:cNvSpPr txBox="1">
            <a:spLocks noChangeArrowheads="1"/>
          </p:cNvSpPr>
          <p:nvPr/>
        </p:nvSpPr>
        <p:spPr bwMode="auto">
          <a:xfrm>
            <a:off x="827584" y="3573016"/>
            <a:ext cx="748883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3600" b="1" i="1" dirty="0" smtClean="0"/>
              <a:t>COMIENZO DE CLASES 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altLang="es-ES" sz="3600" b="1" i="1" dirty="0" smtClean="0"/>
              <a:t>Curso 2020 - 2021</a:t>
            </a:r>
            <a:endParaRPr lang="es-ES" altLang="es-ES" sz="2400" dirty="0"/>
          </a:p>
        </p:txBody>
      </p:sp>
      <p:pic>
        <p:nvPicPr>
          <p:cNvPr id="2054" name="Picture 8" descr="H:\Logos\2016 Logos Oficiales DG Innovación\Logo Comunidad transparente sobre blan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346" y="5373216"/>
            <a:ext cx="86673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49237" y="6057960"/>
            <a:ext cx="405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/>
              <a:t>Consejería de Educación y Juventud</a:t>
            </a:r>
            <a:endParaRPr lang="es-ES" i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319654"/>
            <a:ext cx="2616817" cy="94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8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in-títul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" t="11264" r="4160"/>
          <a:stretch>
            <a:fillRect/>
          </a:stretch>
        </p:blipFill>
        <p:spPr bwMode="auto">
          <a:xfrm>
            <a:off x="44662" y="0"/>
            <a:ext cx="9144000" cy="112553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043608" y="190381"/>
            <a:ext cx="7495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Dirección General de Bilingüismo </a:t>
            </a:r>
          </a:p>
          <a:p>
            <a:r>
              <a:rPr lang="es-ES" altLang="es-ES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y Calidad de la Enseñanza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62" y="82291"/>
            <a:ext cx="621405" cy="862510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0" y="0"/>
            <a:ext cx="9144000" cy="980728"/>
            <a:chOff x="0" y="0"/>
            <a:chExt cx="9144000" cy="980728"/>
          </a:xfrm>
        </p:grpSpPr>
        <p:sp>
          <p:nvSpPr>
            <p:cNvPr id="11" name="Rectángulo 10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rgbClr val="D1000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1043608" y="328880"/>
              <a:ext cx="792088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240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MEDIDAS DE SEGURIDAD E HIGIENE</a:t>
              </a:r>
              <a:endParaRPr lang="es-ES" sz="2400" dirty="0"/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62" y="82291"/>
              <a:ext cx="621405" cy="862510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49" y="3619936"/>
            <a:ext cx="561975" cy="97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354286" y="5153347"/>
            <a:ext cx="359960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400" dirty="0" smtClean="0"/>
          </a:p>
          <a:p>
            <a:endParaRPr lang="es-ES" sz="1200" b="1" i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795" y="2264320"/>
            <a:ext cx="937586" cy="91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5568478" y="1988840"/>
            <a:ext cx="3620183" cy="152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300" b="1" dirty="0" smtClean="0"/>
              <a:t>Ampliación de contratos de limpieza </a:t>
            </a:r>
            <a:r>
              <a:rPr lang="es-ES" sz="1300" dirty="0" smtClean="0"/>
              <a:t>de los centros</a:t>
            </a:r>
          </a:p>
          <a:p>
            <a:r>
              <a:rPr lang="es-ES" sz="1300" b="1" dirty="0" smtClean="0"/>
              <a:t>Subvenciones a los Ayuntamientos para la mejora de la limpieza </a:t>
            </a:r>
            <a:r>
              <a:rPr lang="es-ES" sz="1300" dirty="0" smtClean="0"/>
              <a:t>de los centros de su competencia </a:t>
            </a:r>
          </a:p>
          <a:p>
            <a:r>
              <a:rPr lang="es-ES" sz="1300" b="1" dirty="0" smtClean="0"/>
              <a:t>Desinfección total del centro ante casos confirmados</a:t>
            </a:r>
            <a:endParaRPr lang="es-ES" sz="1300" b="1" dirty="0"/>
          </a:p>
        </p:txBody>
      </p:sp>
      <p:sp>
        <p:nvSpPr>
          <p:cNvPr id="6" name="5 Rectángulo"/>
          <p:cNvSpPr/>
          <p:nvPr/>
        </p:nvSpPr>
        <p:spPr>
          <a:xfrm>
            <a:off x="1428784" y="2370421"/>
            <a:ext cx="29035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400" b="1" dirty="0" smtClean="0"/>
              <a:t>Protocolo de detección </a:t>
            </a:r>
            <a:r>
              <a:rPr lang="es-ES" sz="1400" b="1" dirty="0"/>
              <a:t>y seguimiento </a:t>
            </a:r>
            <a:r>
              <a:rPr lang="es-ES" sz="1400" dirty="0" smtClean="0"/>
              <a:t>casos </a:t>
            </a:r>
            <a:r>
              <a:rPr lang="es-ES" sz="1400" dirty="0"/>
              <a:t>de </a:t>
            </a:r>
            <a:r>
              <a:rPr lang="es-ES" sz="1400" dirty="0" smtClean="0"/>
              <a:t>COVID-19 con aislamiento en un aula a los casos sospechosos y posibles.</a:t>
            </a:r>
            <a:endParaRPr lang="es-ES" sz="14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47" y="2309912"/>
            <a:ext cx="1145560" cy="94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5597465" y="1191058"/>
            <a:ext cx="32230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400" dirty="0">
                <a:solidFill>
                  <a:srgbClr val="000000"/>
                </a:solidFill>
              </a:rPr>
              <a:t>Contratación de </a:t>
            </a:r>
            <a:r>
              <a:rPr lang="es-ES" sz="1400" b="1" dirty="0">
                <a:solidFill>
                  <a:srgbClr val="000000"/>
                </a:solidFill>
              </a:rPr>
              <a:t>150 enfermeros </a:t>
            </a:r>
            <a:r>
              <a:rPr lang="es-ES" sz="1400" dirty="0" smtClean="0">
                <a:solidFill>
                  <a:srgbClr val="000000"/>
                </a:solidFill>
              </a:rPr>
              <a:t>que se </a:t>
            </a:r>
            <a:r>
              <a:rPr lang="es-ES" sz="1400" dirty="0">
                <a:solidFill>
                  <a:srgbClr val="000000"/>
                </a:solidFill>
              </a:rPr>
              <a:t>sumarán a los </a:t>
            </a:r>
            <a:r>
              <a:rPr lang="es-ES" sz="1400" b="1" dirty="0">
                <a:solidFill>
                  <a:srgbClr val="000000"/>
                </a:solidFill>
              </a:rPr>
              <a:t>+ de 400 ya existentes en los centros</a:t>
            </a:r>
          </a:p>
          <a:p>
            <a:endParaRPr lang="es-ES" sz="1400" b="1" dirty="0" smtClean="0"/>
          </a:p>
          <a:p>
            <a:pPr lvl="0"/>
            <a:endParaRPr lang="es-ES" sz="1400" b="1" dirty="0"/>
          </a:p>
        </p:txBody>
      </p:sp>
      <p:sp>
        <p:nvSpPr>
          <p:cNvPr id="22" name="5 Rectángulo"/>
          <p:cNvSpPr/>
          <p:nvPr/>
        </p:nvSpPr>
        <p:spPr>
          <a:xfrm>
            <a:off x="5724128" y="5445224"/>
            <a:ext cx="30243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400" b="1" dirty="0" smtClean="0"/>
              <a:t>Mamparas en servicios de atención directa al público</a:t>
            </a:r>
          </a:p>
          <a:p>
            <a:pPr lvl="0"/>
            <a:r>
              <a:rPr lang="es-ES" sz="1400" b="1" dirty="0" smtClean="0"/>
              <a:t>Mamparas entre pupitres </a:t>
            </a:r>
            <a:r>
              <a:rPr lang="es-ES" sz="1400" dirty="0" smtClean="0"/>
              <a:t>cuando n</a:t>
            </a:r>
            <a:r>
              <a:rPr lang="es-ES" sz="1400" dirty="0"/>
              <a:t>o</a:t>
            </a:r>
            <a:r>
              <a:rPr lang="es-ES" sz="1400" dirty="0" smtClean="0"/>
              <a:t> sea posible distancia de 1,5 m o no existan espacios alternativos</a:t>
            </a:r>
            <a:endParaRPr lang="es-ES" sz="1400" dirty="0"/>
          </a:p>
        </p:txBody>
      </p:sp>
      <p:sp>
        <p:nvSpPr>
          <p:cNvPr id="24" name="2 Rectángulo"/>
          <p:cNvSpPr/>
          <p:nvPr/>
        </p:nvSpPr>
        <p:spPr>
          <a:xfrm>
            <a:off x="5579421" y="3443830"/>
            <a:ext cx="362330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400" b="1" dirty="0" smtClean="0"/>
              <a:t>Usos de mascarillas obligatoria en los centros escolares a partir de los </a:t>
            </a:r>
            <a:r>
              <a:rPr lang="es-ES" sz="1400" b="1" dirty="0"/>
              <a:t>6</a:t>
            </a:r>
            <a:r>
              <a:rPr lang="es-ES" sz="1400" b="1" dirty="0" smtClean="0"/>
              <a:t> años </a:t>
            </a:r>
            <a:r>
              <a:rPr lang="es-ES" sz="1400" dirty="0" smtClean="0"/>
              <a:t>salvo  por motivos médicos justificados. Si mejora situación epidemiológica, será obligatoria a partir de los 11 años</a:t>
            </a:r>
            <a:endParaRPr lang="es-ES" sz="1400" dirty="0"/>
          </a:p>
        </p:txBody>
      </p:sp>
      <p:sp>
        <p:nvSpPr>
          <p:cNvPr id="29" name="2 Rectángulo"/>
          <p:cNvSpPr/>
          <p:nvPr/>
        </p:nvSpPr>
        <p:spPr>
          <a:xfrm>
            <a:off x="1342258" y="2425944"/>
            <a:ext cx="3412869" cy="516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200" i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207877" y="3442372"/>
            <a:ext cx="1190640" cy="92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endParaRPr lang="es-ES" dirty="0" smtClean="0"/>
          </a:p>
          <a:p>
            <a:pPr marL="285750" indent="-285750">
              <a:buFontTx/>
              <a:buChar char="-"/>
            </a:pP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1478873" y="3324528"/>
            <a:ext cx="295503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 smtClean="0"/>
              <a:t>Geles hidroalcohólicos en los </a:t>
            </a:r>
          </a:p>
          <a:p>
            <a:r>
              <a:rPr lang="es-ES" sz="1400" b="1" dirty="0"/>
              <a:t>c</a:t>
            </a:r>
            <a:r>
              <a:rPr lang="es-ES" sz="1400" b="1" dirty="0" smtClean="0"/>
              <a:t>entros, lavado de manos continuo, mascarillas personal docente y no docente</a:t>
            </a:r>
          </a:p>
          <a:p>
            <a:r>
              <a:rPr lang="es-ES" sz="1400" b="1" dirty="0" smtClean="0"/>
              <a:t>Ventilación continua de aulas y centros</a:t>
            </a:r>
          </a:p>
          <a:p>
            <a:endParaRPr lang="es-ES" sz="1400" b="1" dirty="0"/>
          </a:p>
        </p:txBody>
      </p:sp>
      <p:pic>
        <p:nvPicPr>
          <p:cNvPr id="31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9" t="5759" r="8971" b="37078"/>
          <a:stretch/>
        </p:blipFill>
        <p:spPr bwMode="auto">
          <a:xfrm flipH="1">
            <a:off x="4580502" y="3516295"/>
            <a:ext cx="793461" cy="88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ángulo 13"/>
          <p:cNvSpPr/>
          <p:nvPr/>
        </p:nvSpPr>
        <p:spPr>
          <a:xfrm>
            <a:off x="1468091" y="6093296"/>
            <a:ext cx="2858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/>
              <a:t>Recorridos señalizados de entrada y salida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933" y="5970500"/>
            <a:ext cx="1076325" cy="66675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545" y="3687474"/>
            <a:ext cx="706004" cy="866240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1468091" y="1145391"/>
            <a:ext cx="28435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Creación </a:t>
            </a:r>
            <a:r>
              <a:rPr lang="es-ES" sz="1400" b="1" dirty="0" smtClean="0"/>
              <a:t>del coordinador COVID-19 </a:t>
            </a:r>
            <a:r>
              <a:rPr lang="es-ES" sz="1400" b="1" smtClean="0"/>
              <a:t>por centro. </a:t>
            </a:r>
            <a:r>
              <a:rPr lang="es-ES" sz="1400" b="1" dirty="0" smtClean="0"/>
              <a:t>Se les suministrará EPIS para tratar con casos sospechosos y posibles</a:t>
            </a:r>
            <a:endParaRPr lang="es-ES" sz="1400" b="1" dirty="0"/>
          </a:p>
        </p:txBody>
      </p:sp>
      <p:sp>
        <p:nvSpPr>
          <p:cNvPr id="27" name="AutoShape 2" descr="Resultado de imagen de dibujo de una mampara de colegio"/>
          <p:cNvSpPr>
            <a:spLocks noChangeAspect="1" noChangeArrowheads="1"/>
          </p:cNvSpPr>
          <p:nvPr/>
        </p:nvSpPr>
        <p:spPr bwMode="auto">
          <a:xfrm>
            <a:off x="155574" y="-144463"/>
            <a:ext cx="744017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8" name="AutoShape 4" descr="Resultado de imagen de dibujo de una mampara de coleg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619" y="5576438"/>
            <a:ext cx="1150498" cy="1033716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0699" y="1191058"/>
            <a:ext cx="902286" cy="883997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98619" y="1039892"/>
            <a:ext cx="873051" cy="10775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97" y="4844669"/>
            <a:ext cx="1086679" cy="867954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1481958" y="4636881"/>
            <a:ext cx="32405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Se </a:t>
            </a:r>
            <a:r>
              <a:rPr lang="es-ES" sz="1400" b="1" dirty="0" smtClean="0"/>
              <a:t>suministrarán termómetros  a los centros </a:t>
            </a:r>
            <a:r>
              <a:rPr lang="es-ES" sz="1400" dirty="0" smtClean="0"/>
              <a:t>para controlar la temperatura en la entrada de los alumnos y del personal </a:t>
            </a:r>
          </a:p>
          <a:p>
            <a:r>
              <a:rPr lang="es-ES" sz="1400" dirty="0" smtClean="0"/>
              <a:t>En caso de que </a:t>
            </a:r>
            <a:r>
              <a:rPr lang="es-ES" sz="1400" b="1" dirty="0" smtClean="0"/>
              <a:t>presenten fiebre, se aplicará el protocolo COVID-19</a:t>
            </a:r>
            <a:endParaRPr lang="es-ES" sz="1400" b="1" dirty="0"/>
          </a:p>
        </p:txBody>
      </p:sp>
      <p:pic>
        <p:nvPicPr>
          <p:cNvPr id="8" name="Imagen 7" descr="Clipart - Smiling Couple (#6)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852" y="4500566"/>
            <a:ext cx="1134569" cy="891117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5663757" y="4616925"/>
            <a:ext cx="31125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Se recomienda que las personas mayores no acompañen </a:t>
            </a:r>
            <a:r>
              <a:rPr lang="es-ES" sz="1400" dirty="0" smtClean="0"/>
              <a:t>a los alumnos a los centros 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08821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43608" y="190381"/>
            <a:ext cx="7495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Dirección General de Bilingüismo </a:t>
            </a:r>
          </a:p>
          <a:p>
            <a:r>
              <a:rPr lang="es-ES" altLang="es-ES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y Calidad de la Enseñanza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62" y="82291"/>
            <a:ext cx="621405" cy="862510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0" y="-23134"/>
            <a:ext cx="9144000" cy="980728"/>
            <a:chOff x="0" y="0"/>
            <a:chExt cx="9144000" cy="980728"/>
          </a:xfrm>
        </p:grpSpPr>
        <p:sp>
          <p:nvSpPr>
            <p:cNvPr id="11" name="Rectángulo 10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rgbClr val="D1000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1043608" y="328880"/>
              <a:ext cx="792088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240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MEDIDAS DE SEGURIDAD E HIGIENE</a:t>
              </a:r>
              <a:endParaRPr lang="es-ES" sz="2400" dirty="0"/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62" y="82291"/>
              <a:ext cx="621405" cy="862510"/>
            </a:xfrm>
            <a:prstGeom prst="rect">
              <a:avLst/>
            </a:prstGeom>
          </p:spPr>
        </p:pic>
      </p:grpSp>
      <p:sp>
        <p:nvSpPr>
          <p:cNvPr id="6" name="5 Rectángulo"/>
          <p:cNvSpPr/>
          <p:nvPr/>
        </p:nvSpPr>
        <p:spPr>
          <a:xfrm>
            <a:off x="5940152" y="1004681"/>
            <a:ext cx="3203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/>
              <a:t>Pruebas periódicas </a:t>
            </a:r>
            <a:r>
              <a:rPr lang="es-ES" sz="1400" dirty="0"/>
              <a:t>al profesorado y alumnos de la educación </a:t>
            </a:r>
            <a:r>
              <a:rPr lang="es-ES" sz="1400" dirty="0" smtClean="0"/>
              <a:t>especial de todos los centros</a:t>
            </a:r>
          </a:p>
          <a:p>
            <a:r>
              <a:rPr lang="es-ES" sz="1400" b="1" dirty="0" smtClean="0"/>
              <a:t>Pruebas periódicas </a:t>
            </a:r>
            <a:r>
              <a:rPr lang="es-ES" sz="1400" dirty="0" smtClean="0"/>
              <a:t>a los docentes que sean población de riesgo o &gt; 50 años con patologías asociadas</a:t>
            </a:r>
          </a:p>
          <a:p>
            <a:r>
              <a:rPr lang="es-ES" sz="1400" b="1" dirty="0" smtClean="0"/>
              <a:t>Pruebas periódicas </a:t>
            </a:r>
            <a:r>
              <a:rPr lang="es-ES" sz="1400" dirty="0" smtClean="0"/>
              <a:t>a los alumnos vulnerables o con enfermedades graves </a:t>
            </a:r>
            <a:endParaRPr lang="es-ES" sz="14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14132"/>
            <a:ext cx="1145560" cy="94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https://lh3.googleusercontent.com/proxy/p3XN6WawekCCuh6c2XGTG8087NtjAAF2UYY0rq_2z-toxHoEmeVQVKlf4WQ_OcdahU60e-4wp2zpSQlkSzpaY_W2ma5PZ4U2kudPayVtjaMUbyidk_rbhYmzsU5hBT6yC_I-YVlq3SrlW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573510" y="5664638"/>
            <a:ext cx="1347141" cy="62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6139138" y="5426640"/>
            <a:ext cx="26813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400" b="1" dirty="0" smtClean="0"/>
              <a:t>Cursos a gran escala </a:t>
            </a:r>
            <a:r>
              <a:rPr lang="es-ES" sz="1400" dirty="0" smtClean="0"/>
              <a:t>(MOOCS) para el profesorado de medidas preventivas sanitarias.</a:t>
            </a:r>
            <a:endParaRPr lang="es-ES" sz="1400" b="1" dirty="0"/>
          </a:p>
        </p:txBody>
      </p:sp>
      <p:sp>
        <p:nvSpPr>
          <p:cNvPr id="24" name="2 Rectángulo"/>
          <p:cNvSpPr/>
          <p:nvPr/>
        </p:nvSpPr>
        <p:spPr>
          <a:xfrm>
            <a:off x="5935152" y="3036006"/>
            <a:ext cx="28853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/>
              <a:t>Relación directa </a:t>
            </a:r>
            <a:r>
              <a:rPr lang="es-ES" sz="1400" b="1" dirty="0" smtClean="0"/>
              <a:t>del coordinador COVID-19 </a:t>
            </a:r>
            <a:r>
              <a:rPr lang="es-ES" sz="1400" b="1" dirty="0"/>
              <a:t>y </a:t>
            </a:r>
            <a:r>
              <a:rPr lang="es-ES" sz="1400" b="1" dirty="0" smtClean="0"/>
              <a:t>la DG de salud púbica </a:t>
            </a:r>
            <a:endParaRPr lang="es-ES" sz="1400" b="1" dirty="0"/>
          </a:p>
        </p:txBody>
      </p:sp>
      <p:sp>
        <p:nvSpPr>
          <p:cNvPr id="9" name="AutoShape 2" descr="El Cuidado De La Salud, Centro De Salud Comunitario, Centro D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" name="AutoShape 4" descr="El Cuidado De La Salud, Centro De Salud Comunitario, Centro De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7042" y="3002682"/>
            <a:ext cx="721309" cy="699115"/>
          </a:xfrm>
          <a:prstGeom prst="rect">
            <a:avLst/>
          </a:prstGeom>
        </p:spPr>
      </p:pic>
      <p:pic>
        <p:nvPicPr>
          <p:cNvPr id="18" name="Imagen 17" descr="Virus Alien Health · Free vector graphic on Pixabay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827" y="3896515"/>
            <a:ext cx="951632" cy="908720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5976094" y="3805598"/>
            <a:ext cx="30604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Procedimientos establecidos por la Consejería de Sanidad para los centros, con la creación de “aula especial” para aislar </a:t>
            </a:r>
            <a:r>
              <a:rPr lang="es-ES" sz="1400" dirty="0" smtClean="0"/>
              <a:t>ante casos:</a:t>
            </a:r>
          </a:p>
          <a:p>
            <a:pPr marL="285750" indent="-285750">
              <a:buFontTx/>
              <a:buChar char="-"/>
            </a:pPr>
            <a:r>
              <a:rPr lang="es-ES" sz="1400" dirty="0" smtClean="0"/>
              <a:t>Sospechosos </a:t>
            </a:r>
          </a:p>
          <a:p>
            <a:pPr marL="285750" indent="-285750">
              <a:buFontTx/>
              <a:buChar char="-"/>
            </a:pPr>
            <a:r>
              <a:rPr lang="es-ES" sz="1400" dirty="0" smtClean="0"/>
              <a:t>Probables</a:t>
            </a:r>
          </a:p>
          <a:p>
            <a:pPr marL="285750" indent="-285750">
              <a:buFontTx/>
              <a:buChar char="-"/>
            </a:pPr>
            <a:r>
              <a:rPr lang="es-ES" sz="1400" dirty="0" smtClean="0"/>
              <a:t>Confirmados</a:t>
            </a:r>
          </a:p>
          <a:p>
            <a:endParaRPr lang="es-ES" sz="1400" dirty="0"/>
          </a:p>
        </p:txBody>
      </p:sp>
      <p:pic>
        <p:nvPicPr>
          <p:cNvPr id="27" name="Imagen 26" descr="Design Drawing Icon · Free image on Pixabay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431605"/>
            <a:ext cx="1222587" cy="1036957"/>
          </a:xfrm>
          <a:prstGeom prst="rect">
            <a:avLst/>
          </a:prstGeom>
        </p:spPr>
      </p:pic>
      <p:sp>
        <p:nvSpPr>
          <p:cNvPr id="28" name="CuadroTexto 27"/>
          <p:cNvSpPr txBox="1"/>
          <p:nvPr/>
        </p:nvSpPr>
        <p:spPr>
          <a:xfrm>
            <a:off x="1604295" y="5517232"/>
            <a:ext cx="2972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Formación específica </a:t>
            </a:r>
            <a:r>
              <a:rPr lang="es-ES" sz="1400" b="1" dirty="0" err="1" smtClean="0"/>
              <a:t>on</a:t>
            </a:r>
            <a:r>
              <a:rPr lang="es-ES" sz="1400" b="1" dirty="0" smtClean="0"/>
              <a:t> line </a:t>
            </a:r>
            <a:r>
              <a:rPr lang="es-ES" sz="1400" dirty="0" smtClean="0"/>
              <a:t>coordinado por la DG. de Salud pública para </a:t>
            </a:r>
            <a:r>
              <a:rPr lang="es-ES" sz="1400" b="1" dirty="0" smtClean="0"/>
              <a:t>coordinadores COVID-19 de los centros </a:t>
            </a:r>
            <a:endParaRPr lang="es-ES" sz="1400" b="1" dirty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658" y="2284473"/>
            <a:ext cx="946877" cy="892989"/>
          </a:xfrm>
          <a:prstGeom prst="rect">
            <a:avLst/>
          </a:prstGeom>
        </p:spPr>
      </p:pic>
      <p:sp>
        <p:nvSpPr>
          <p:cNvPr id="29" name="CuadroTexto 28"/>
          <p:cNvSpPr txBox="1"/>
          <p:nvPr/>
        </p:nvSpPr>
        <p:spPr>
          <a:xfrm>
            <a:off x="1604295" y="1181029"/>
            <a:ext cx="2679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+100.000 </a:t>
            </a:r>
            <a:r>
              <a:rPr lang="es-ES" sz="1400" b="1" dirty="0" err="1" smtClean="0"/>
              <a:t>tests</a:t>
            </a:r>
            <a:r>
              <a:rPr lang="es-ES" sz="1400" b="1" dirty="0" smtClean="0"/>
              <a:t> anticuerpos COVID- 19 al personal docente y no docente a principio de curso</a:t>
            </a:r>
            <a:endParaRPr lang="es-ES" sz="1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604294" y="2348880"/>
            <a:ext cx="27559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err="1">
                <a:solidFill>
                  <a:srgbClr val="000000"/>
                </a:solidFill>
              </a:rPr>
              <a:t>PCRs</a:t>
            </a:r>
            <a:r>
              <a:rPr lang="es-ES" sz="1400" b="1" dirty="0">
                <a:solidFill>
                  <a:srgbClr val="000000"/>
                </a:solidFill>
              </a:rPr>
              <a:t> para el profesorado y alumnado de la educación especial</a:t>
            </a:r>
            <a:r>
              <a:rPr lang="es-ES" sz="1400" dirty="0">
                <a:solidFill>
                  <a:srgbClr val="000000"/>
                </a:solidFill>
              </a:rPr>
              <a:t> a inicio de curso</a:t>
            </a:r>
            <a:endParaRPr lang="es-ES" dirty="0"/>
          </a:p>
        </p:txBody>
      </p:sp>
      <p:pic>
        <p:nvPicPr>
          <p:cNvPr id="30" name="Imagen 29" descr="Personagem dos desenhos animados Professor - Baixar Vector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" y="1163475"/>
            <a:ext cx="614508" cy="91511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2456" y="1212885"/>
            <a:ext cx="432854" cy="86570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1808" y="3332755"/>
            <a:ext cx="1079086" cy="1018120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1604295" y="3332755"/>
            <a:ext cx="29728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400" b="1" dirty="0">
                <a:solidFill>
                  <a:srgbClr val="000000"/>
                </a:solidFill>
              </a:rPr>
              <a:t>Estudio serológico </a:t>
            </a:r>
            <a:r>
              <a:rPr lang="es-ES" sz="1400" b="1" dirty="0" smtClean="0">
                <a:solidFill>
                  <a:srgbClr val="000000"/>
                </a:solidFill>
              </a:rPr>
              <a:t>de + 42.000 pruebas a </a:t>
            </a:r>
            <a:r>
              <a:rPr lang="es-ES" sz="1400" b="1" dirty="0">
                <a:solidFill>
                  <a:srgbClr val="000000"/>
                </a:solidFill>
              </a:rPr>
              <a:t>los alumnos y del </a:t>
            </a:r>
            <a:r>
              <a:rPr lang="es-ES" sz="1400" b="1" dirty="0" smtClean="0">
                <a:solidFill>
                  <a:srgbClr val="000000"/>
                </a:solidFill>
              </a:rPr>
              <a:t>profesorado en tres momentos (septiembre, diciembre y marzo)</a:t>
            </a:r>
          </a:p>
          <a:p>
            <a:pPr lvl="0"/>
            <a:endParaRPr lang="es-ES" sz="1400" b="1" dirty="0">
              <a:solidFill>
                <a:srgbClr val="000000"/>
              </a:solidFill>
            </a:endParaRPr>
          </a:p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3" name="Imagen 2" descr="FICHA MÉDICA – Jordi Llach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86" y="4453753"/>
            <a:ext cx="1201316" cy="87095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604295" y="4453753"/>
            <a:ext cx="3255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Se </a:t>
            </a:r>
            <a:r>
              <a:rPr lang="es-ES" sz="1400" b="1" dirty="0" smtClean="0"/>
              <a:t>facilitarán videos sobre higiene y prevención del COVID-19 a los centros</a:t>
            </a:r>
            <a:r>
              <a:rPr lang="es-ES" sz="1400" dirty="0" smtClean="0"/>
              <a:t> que deberán ser presentados a los alumnos el primer día de clase  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80669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2565400"/>
            <a:ext cx="9144000" cy="4292600"/>
          </a:xfrm>
          <a:prstGeom prst="rect">
            <a:avLst/>
          </a:prstGeom>
          <a:gradFill rotWithShape="1">
            <a:gsLst>
              <a:gs pos="0">
                <a:srgbClr val="BACAF6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 dirty="0"/>
          </a:p>
        </p:txBody>
      </p:sp>
      <p:pic>
        <p:nvPicPr>
          <p:cNvPr id="5" name="Picture 4" descr="Sin-títul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" t="11264" r="4160"/>
          <a:stretch>
            <a:fillRect/>
          </a:stretch>
        </p:blipFill>
        <p:spPr bwMode="auto">
          <a:xfrm>
            <a:off x="4788024" y="0"/>
            <a:ext cx="4355976" cy="112553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089" y="61728"/>
            <a:ext cx="621405" cy="862510"/>
          </a:xfrm>
          <a:prstGeom prst="rect">
            <a:avLst/>
          </a:prstGeom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755576" y="3645024"/>
            <a:ext cx="709821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3600" b="1" i="1" dirty="0" smtClean="0"/>
              <a:t>MEDIDAS DE AMPLIACIÓN DEL PERSONAL DOCENTE </a:t>
            </a:r>
            <a:endParaRPr lang="es-ES" altLang="es-ES" sz="2400" dirty="0"/>
          </a:p>
        </p:txBody>
      </p:sp>
    </p:spTree>
    <p:extLst>
      <p:ext uri="{BB962C8B-B14F-4D97-AF65-F5344CB8AC3E}">
        <p14:creationId xmlns:p14="http://schemas.microsoft.com/office/powerpoint/2010/main" val="205645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in-títul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" t="11264" r="4160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043608" y="190381"/>
            <a:ext cx="7495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Dirección General de Bilingüismo </a:t>
            </a:r>
          </a:p>
          <a:p>
            <a:r>
              <a:rPr lang="es-ES" altLang="es-ES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y Calidad de la Enseñanza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62" y="82291"/>
            <a:ext cx="621405" cy="862510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0" y="0"/>
            <a:ext cx="9144000" cy="980728"/>
            <a:chOff x="0" y="0"/>
            <a:chExt cx="9144000" cy="980728"/>
          </a:xfrm>
        </p:grpSpPr>
        <p:sp>
          <p:nvSpPr>
            <p:cNvPr id="11" name="Rectángulo 10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rgbClr val="D1000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62" y="82291"/>
              <a:ext cx="621405" cy="862510"/>
            </a:xfrm>
            <a:prstGeom prst="rect">
              <a:avLst/>
            </a:prstGeom>
          </p:spPr>
        </p:pic>
      </p:grpSp>
      <p:sp>
        <p:nvSpPr>
          <p:cNvPr id="21" name="Rectángulo 11"/>
          <p:cNvSpPr/>
          <p:nvPr/>
        </p:nvSpPr>
        <p:spPr>
          <a:xfrm>
            <a:off x="1099528" y="190382"/>
            <a:ext cx="8044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MEDIDAS DE INCREMENTO DEL PERSONAL DOCENTE </a:t>
            </a:r>
            <a:endParaRPr lang="es-ES" sz="2400" dirty="0"/>
          </a:p>
        </p:txBody>
      </p:sp>
      <p:sp>
        <p:nvSpPr>
          <p:cNvPr id="3" name="Rectángulo 2"/>
          <p:cNvSpPr/>
          <p:nvPr/>
        </p:nvSpPr>
        <p:spPr>
          <a:xfrm>
            <a:off x="2025144" y="1304882"/>
            <a:ext cx="68673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DOCENTES CENTROS PÚBLICOS</a:t>
            </a:r>
            <a:endParaRPr lang="es-ES" b="1" dirty="0">
              <a:solidFill>
                <a:srgbClr val="0070C0"/>
              </a:solidFill>
            </a:endParaRPr>
          </a:p>
          <a:p>
            <a:endParaRPr lang="es-ES" b="1" dirty="0" smtClean="0"/>
          </a:p>
          <a:p>
            <a:r>
              <a:rPr lang="es-ES" b="1" dirty="0" smtClean="0"/>
              <a:t>Incremento docentes acuerdo sectorial 		   600</a:t>
            </a:r>
          </a:p>
          <a:p>
            <a:r>
              <a:rPr lang="es-ES" b="1" dirty="0" smtClean="0"/>
              <a:t>Educadores de infantil				   350</a:t>
            </a:r>
          </a:p>
          <a:p>
            <a:r>
              <a:rPr lang="es-ES" b="1" dirty="0" smtClean="0"/>
              <a:t>Técnicos especialistas Infantil y Primaria		   200</a:t>
            </a:r>
          </a:p>
          <a:p>
            <a:r>
              <a:rPr lang="es-ES" b="1" dirty="0" smtClean="0"/>
              <a:t>Maestros de educación infantil		</a:t>
            </a:r>
            <a:r>
              <a:rPr lang="es-ES" b="1" dirty="0"/>
              <a:t>	</a:t>
            </a:r>
            <a:r>
              <a:rPr lang="es-ES" b="1" dirty="0" smtClean="0"/>
              <a:t>1.200</a:t>
            </a:r>
          </a:p>
          <a:p>
            <a:r>
              <a:rPr lang="es-ES" b="1" dirty="0" smtClean="0"/>
              <a:t>Maestros de otras especialidades			2.400</a:t>
            </a:r>
          </a:p>
          <a:p>
            <a:r>
              <a:rPr lang="es-ES" b="1" dirty="0" smtClean="0"/>
              <a:t>Profesores de Educación Secundaria 		2.081</a:t>
            </a:r>
          </a:p>
          <a:p>
            <a:r>
              <a:rPr lang="es-ES" b="1" dirty="0" smtClean="0"/>
              <a:t>Profesores de refuerzo de Educación Primaria	   500</a:t>
            </a:r>
          </a:p>
          <a:p>
            <a:r>
              <a:rPr lang="es-ES" b="1" dirty="0" smtClean="0"/>
              <a:t>Profesores de refuerzo de Educación Secundaria	   617</a:t>
            </a:r>
          </a:p>
          <a:p>
            <a:endParaRPr lang="es-ES" b="1" dirty="0" smtClean="0"/>
          </a:p>
          <a:p>
            <a:r>
              <a:rPr lang="es-ES" b="1" dirty="0" smtClean="0">
                <a:solidFill>
                  <a:srgbClr val="0070C0"/>
                </a:solidFill>
              </a:rPr>
              <a:t>DOCENTES DE CENTROS SOSTENIDOS CON FONDOS PÚBLICOS				</a:t>
            </a:r>
          </a:p>
          <a:p>
            <a:r>
              <a:rPr lang="es-ES" b="1" dirty="0" smtClean="0"/>
              <a:t>TOTAL						2.662 </a:t>
            </a:r>
            <a:endParaRPr lang="es-ES" b="1" dirty="0"/>
          </a:p>
          <a:p>
            <a:endParaRPr lang="es-ES" b="1" dirty="0" smtClean="0"/>
          </a:p>
          <a:p>
            <a:r>
              <a:rPr lang="es-ES" b="1" dirty="0" smtClean="0">
                <a:solidFill>
                  <a:srgbClr val="0070C0"/>
                </a:solidFill>
              </a:rPr>
              <a:t>INCREMENTO TOTAL DE DOCENTES PARA AFRONTAR LA SITUACIÓN DEL COVID-19			</a:t>
            </a:r>
            <a:r>
              <a:rPr lang="es-ES" b="1" dirty="0" smtClean="0">
                <a:solidFill>
                  <a:srgbClr val="FF0000"/>
                </a:solidFill>
              </a:rPr>
              <a:t>10.610</a:t>
            </a:r>
            <a:r>
              <a:rPr lang="es-ES" b="1" dirty="0" smtClean="0">
                <a:solidFill>
                  <a:srgbClr val="0070C0"/>
                </a:solidFill>
              </a:rPr>
              <a:t>				</a:t>
            </a: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24" name="Imagen 23" descr="Personagem dos desenhos animados Professor - Baixar Vector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" y="1168865"/>
            <a:ext cx="1304321" cy="194237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9528" y="1195805"/>
            <a:ext cx="925617" cy="185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5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2592614"/>
            <a:ext cx="9144000" cy="4292600"/>
          </a:xfrm>
          <a:prstGeom prst="rect">
            <a:avLst/>
          </a:prstGeom>
          <a:gradFill rotWithShape="1">
            <a:gsLst>
              <a:gs pos="0">
                <a:srgbClr val="BACAF6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 dirty="0"/>
          </a:p>
        </p:txBody>
      </p:sp>
      <p:pic>
        <p:nvPicPr>
          <p:cNvPr id="5" name="Picture 4" descr="Sin-títul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" t="11264" r="4160"/>
          <a:stretch>
            <a:fillRect/>
          </a:stretch>
        </p:blipFill>
        <p:spPr bwMode="auto">
          <a:xfrm>
            <a:off x="4788024" y="0"/>
            <a:ext cx="4355976" cy="112553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089" y="61728"/>
            <a:ext cx="621405" cy="862510"/>
          </a:xfrm>
          <a:prstGeom prst="rect">
            <a:avLst/>
          </a:prstGeom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722254" y="3645024"/>
            <a:ext cx="61315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3600" b="1" i="1" dirty="0" smtClean="0"/>
              <a:t>PLAN </a:t>
            </a:r>
            <a:r>
              <a:rPr lang="es-ES" altLang="es-ES" sz="3600" b="1" i="1" smtClean="0"/>
              <a:t>DE REFUERZO</a:t>
            </a:r>
            <a:endParaRPr lang="es-ES" altLang="es-ES" sz="2400" dirty="0"/>
          </a:p>
        </p:txBody>
      </p:sp>
    </p:spTree>
    <p:extLst>
      <p:ext uri="{BB962C8B-B14F-4D97-AF65-F5344CB8AC3E}">
        <p14:creationId xmlns:p14="http://schemas.microsoft.com/office/powerpoint/2010/main" val="80096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in-títul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" t="11264" r="4160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043608" y="190381"/>
            <a:ext cx="7495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Dirección General de Bilingüismo </a:t>
            </a:r>
          </a:p>
          <a:p>
            <a:r>
              <a:rPr lang="es-ES" altLang="es-ES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y Calidad de la Enseñanza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62" y="82291"/>
            <a:ext cx="621405" cy="862510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0" y="0"/>
            <a:ext cx="9144000" cy="980728"/>
            <a:chOff x="0" y="0"/>
            <a:chExt cx="9144000" cy="980728"/>
          </a:xfrm>
        </p:grpSpPr>
        <p:sp>
          <p:nvSpPr>
            <p:cNvPr id="11" name="Rectángulo 10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rgbClr val="D1000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62" y="82291"/>
              <a:ext cx="621405" cy="862510"/>
            </a:xfrm>
            <a:prstGeom prst="rect">
              <a:avLst/>
            </a:prstGeom>
          </p:spPr>
        </p:pic>
      </p:grpSp>
      <p:sp>
        <p:nvSpPr>
          <p:cNvPr id="21" name="Rectángulo 11"/>
          <p:cNvSpPr/>
          <p:nvPr/>
        </p:nvSpPr>
        <p:spPr>
          <a:xfrm>
            <a:off x="1043608" y="328880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PLAN DE REFUERZO </a:t>
            </a:r>
            <a:endParaRPr lang="es-ES" sz="2400" dirty="0"/>
          </a:p>
        </p:txBody>
      </p:sp>
      <p:sp>
        <p:nvSpPr>
          <p:cNvPr id="3" name="Rectángulo 2"/>
          <p:cNvSpPr/>
          <p:nvPr/>
        </p:nvSpPr>
        <p:spPr>
          <a:xfrm>
            <a:off x="1691680" y="1628800"/>
            <a:ext cx="72728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Para compensar al alumnado que ha tenido mayores dificultades y que no han podido continuar su educación </a:t>
            </a:r>
            <a:r>
              <a:rPr lang="es-ES" dirty="0" err="1" smtClean="0"/>
              <a:t>on</a:t>
            </a:r>
            <a:r>
              <a:rPr lang="es-ES" dirty="0" smtClean="0"/>
              <a:t> line de forma </a:t>
            </a:r>
            <a:r>
              <a:rPr lang="es-ES" dirty="0"/>
              <a:t>ó</a:t>
            </a:r>
            <a:r>
              <a:rPr lang="es-ES" dirty="0" smtClean="0"/>
              <a:t>ptima,  </a:t>
            </a:r>
            <a:r>
              <a:rPr lang="es-ES" dirty="0"/>
              <a:t>se </a:t>
            </a:r>
            <a:r>
              <a:rPr lang="es-ES" dirty="0" smtClean="0"/>
              <a:t>pondrá en </a:t>
            </a:r>
            <a:r>
              <a:rPr lang="es-ES" dirty="0"/>
              <a:t>marcha </a:t>
            </a:r>
            <a:r>
              <a:rPr lang="es-ES" b="1" dirty="0"/>
              <a:t>un plan de </a:t>
            </a:r>
            <a:r>
              <a:rPr lang="es-ES" b="1" dirty="0" smtClean="0"/>
              <a:t>refuerzo:</a:t>
            </a:r>
          </a:p>
          <a:p>
            <a:endParaRPr lang="es-ES" dirty="0"/>
          </a:p>
          <a:p>
            <a:pPr lvl="0"/>
            <a:r>
              <a:rPr lang="es-ES" dirty="0" smtClean="0"/>
              <a:t>- </a:t>
            </a:r>
            <a:r>
              <a:rPr lang="es-ES" b="1" dirty="0" smtClean="0"/>
              <a:t>Evaluación diagnóstica</a:t>
            </a:r>
            <a:r>
              <a:rPr lang="es-ES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/>
              <a:t>Análisis de los recursos </a:t>
            </a:r>
            <a:r>
              <a:rPr lang="es-ES" dirty="0"/>
              <a:t>digitales de los que han </a:t>
            </a:r>
            <a:r>
              <a:rPr lang="es-ES" dirty="0" smtClean="0"/>
              <a:t>dispuesto durante el confinamiento  </a:t>
            </a:r>
            <a:r>
              <a:rPr lang="es-ES" dirty="0"/>
              <a:t>y </a:t>
            </a:r>
            <a:r>
              <a:rPr lang="es-ES" dirty="0" smtClean="0"/>
              <a:t> de los que actualmente disponen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/>
              <a:t>Evaluación del contacto que han tenido los alumnos con centros y profesores desde sus hogares durante el confinamiento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/>
              <a:t>Diagnóstico sobre </a:t>
            </a:r>
            <a:r>
              <a:rPr lang="es-ES" dirty="0"/>
              <a:t>los aprendizajes </a:t>
            </a:r>
            <a:r>
              <a:rPr lang="es-ES" dirty="0" smtClean="0"/>
              <a:t>adquiridos y cuáles son necesarios reforzar en el inicio de curso</a:t>
            </a:r>
          </a:p>
          <a:p>
            <a:pPr lvl="0"/>
            <a:endParaRPr lang="es-ES" dirty="0" smtClean="0"/>
          </a:p>
          <a:p>
            <a:pPr marL="285750" lvl="0" indent="-285750">
              <a:buFontTx/>
              <a:buChar char="-"/>
            </a:pPr>
            <a:r>
              <a:rPr lang="es-ES" dirty="0" smtClean="0"/>
              <a:t>Se </a:t>
            </a:r>
            <a:r>
              <a:rPr lang="es-ES" dirty="0"/>
              <a:t>organizarán </a:t>
            </a:r>
            <a:r>
              <a:rPr lang="es-ES" b="1" dirty="0"/>
              <a:t>sesiones de refuerzo </a:t>
            </a:r>
            <a:r>
              <a:rPr lang="es-ES" dirty="0" smtClean="0"/>
              <a:t>educativo.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500 profesores en Primaria</a:t>
            </a:r>
            <a:endParaRPr lang="es-E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617 profesores en Secundaria</a:t>
            </a:r>
            <a:endParaRPr lang="es-ES" b="1" dirty="0"/>
          </a:p>
          <a:p>
            <a:pPr marL="285750" lvl="0" indent="-285750">
              <a:buFontTx/>
              <a:buChar char="-"/>
            </a:pPr>
            <a:endParaRPr lang="es-ES" dirty="0"/>
          </a:p>
        </p:txBody>
      </p:sp>
      <p:pic>
        <p:nvPicPr>
          <p:cNvPr id="27" name="Picture 2" descr="D:\Consejeria\Porciertos\COVID REINCORPORACION\iconos\interne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2" y="3371198"/>
            <a:ext cx="867327" cy="86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Users\artur\AppData\Local\Temp\SNAGHTMLedfaf3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91" y="5301208"/>
            <a:ext cx="760727" cy="76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D:\Consejeria\Porciertos\COVID REINCORPORACION\iconos\history-clock-butt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91" y="1916832"/>
            <a:ext cx="663072" cy="66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65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2565400"/>
            <a:ext cx="9144000" cy="4292600"/>
          </a:xfrm>
          <a:prstGeom prst="rect">
            <a:avLst/>
          </a:prstGeom>
          <a:gradFill rotWithShape="1">
            <a:gsLst>
              <a:gs pos="0">
                <a:srgbClr val="BACAF6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 dirty="0"/>
          </a:p>
        </p:txBody>
      </p:sp>
      <p:pic>
        <p:nvPicPr>
          <p:cNvPr id="5" name="Picture 4" descr="Sin-títul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" t="11264" r="4160"/>
          <a:stretch>
            <a:fillRect/>
          </a:stretch>
        </p:blipFill>
        <p:spPr bwMode="auto">
          <a:xfrm>
            <a:off x="4788024" y="0"/>
            <a:ext cx="4355976" cy="112553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089" y="61728"/>
            <a:ext cx="621405" cy="862510"/>
          </a:xfrm>
          <a:prstGeom prst="rect">
            <a:avLst/>
          </a:prstGeom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755576" y="3645024"/>
            <a:ext cx="709821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3600" b="1" i="1" dirty="0" smtClean="0"/>
              <a:t>MEDIDAS DE FLEXIBILIZACIÓN DE HORARIOS </a:t>
            </a:r>
            <a:endParaRPr lang="es-ES" altLang="es-ES" sz="2400" dirty="0"/>
          </a:p>
        </p:txBody>
      </p:sp>
    </p:spTree>
    <p:extLst>
      <p:ext uri="{BB962C8B-B14F-4D97-AF65-F5344CB8AC3E}">
        <p14:creationId xmlns:p14="http://schemas.microsoft.com/office/powerpoint/2010/main" val="162952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in-títul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" t="11264" r="4160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043608" y="190381"/>
            <a:ext cx="7495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Dirección General de Bilingüismo </a:t>
            </a:r>
          </a:p>
          <a:p>
            <a:r>
              <a:rPr lang="es-ES" altLang="es-ES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y Calidad de la Enseñanza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62" y="82291"/>
            <a:ext cx="621405" cy="862510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0" y="0"/>
            <a:ext cx="9144000" cy="980728"/>
            <a:chOff x="0" y="0"/>
            <a:chExt cx="9144000" cy="980728"/>
          </a:xfrm>
        </p:grpSpPr>
        <p:sp>
          <p:nvSpPr>
            <p:cNvPr id="11" name="Rectángulo 10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rgbClr val="D1000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62" y="82291"/>
              <a:ext cx="621405" cy="862510"/>
            </a:xfrm>
            <a:prstGeom prst="rect">
              <a:avLst/>
            </a:prstGeom>
          </p:spPr>
        </p:pic>
      </p:grpSp>
      <p:sp>
        <p:nvSpPr>
          <p:cNvPr id="21" name="Rectángulo 11"/>
          <p:cNvSpPr/>
          <p:nvPr/>
        </p:nvSpPr>
        <p:spPr>
          <a:xfrm>
            <a:off x="957214" y="328880"/>
            <a:ext cx="81512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MEDIDAS DE FLEXIBILIZACIÓN DE HORARIOS </a:t>
            </a:r>
            <a:endParaRPr lang="es-ES" sz="2400" dirty="0"/>
          </a:p>
        </p:txBody>
      </p:sp>
      <p:sp>
        <p:nvSpPr>
          <p:cNvPr id="3" name="Rectángulo 2"/>
          <p:cNvSpPr/>
          <p:nvPr/>
        </p:nvSpPr>
        <p:spPr>
          <a:xfrm>
            <a:off x="957214" y="1304882"/>
            <a:ext cx="5100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smtClean="0"/>
              <a:t>Flexibilización</a:t>
            </a:r>
            <a:r>
              <a:rPr lang="es-ES" smtClean="0"/>
              <a:t> de horarios lectivos / </a:t>
            </a:r>
            <a:r>
              <a:rPr lang="es-ES"/>
              <a:t>materias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3901845" y="2277742"/>
            <a:ext cx="4198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/>
              <a:t>Escalonamiento</a:t>
            </a:r>
            <a:r>
              <a:rPr lang="es-ES"/>
              <a:t> de entradas y salidas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384562" y="3026059"/>
            <a:ext cx="53467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Aumento </a:t>
            </a:r>
            <a:r>
              <a:rPr lang="es-ES" dirty="0"/>
              <a:t>de los </a:t>
            </a:r>
            <a:r>
              <a:rPr lang="es-ES" b="1" dirty="0"/>
              <a:t>turnos de comedor </a:t>
            </a:r>
            <a:r>
              <a:rPr lang="es-ES" dirty="0" smtClean="0"/>
              <a:t>o </a:t>
            </a:r>
            <a:r>
              <a:rPr lang="es-ES" dirty="0"/>
              <a:t>suministro por parte de </a:t>
            </a:r>
            <a:r>
              <a:rPr lang="es-ES" dirty="0" smtClean="0"/>
              <a:t>los comedores </a:t>
            </a:r>
            <a:r>
              <a:rPr lang="es-ES" dirty="0"/>
              <a:t>de comida en frío para que los alumnos lleven a los </a:t>
            </a:r>
            <a:r>
              <a:rPr lang="es-ES" dirty="0" smtClean="0"/>
              <a:t>hogares</a:t>
            </a:r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4506316" y="4251136"/>
            <a:ext cx="4298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Incremento de autobuses escolares </a:t>
            </a:r>
            <a:r>
              <a:rPr lang="es-ES" dirty="0"/>
              <a:t>y adecuación de horarios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23528" y="5187568"/>
            <a:ext cx="7615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Autorización excepcional de la </a:t>
            </a:r>
            <a:r>
              <a:rPr lang="es-ES" b="1" dirty="0" smtClean="0"/>
              <a:t>jornada </a:t>
            </a:r>
            <a:r>
              <a:rPr lang="es-ES" b="1" dirty="0"/>
              <a:t>continua </a:t>
            </a:r>
            <a:r>
              <a:rPr lang="es-ES" dirty="0"/>
              <a:t>de los </a:t>
            </a:r>
            <a:r>
              <a:rPr lang="es-ES" dirty="0" smtClean="0"/>
              <a:t>colegios si lo</a:t>
            </a:r>
          </a:p>
          <a:p>
            <a:r>
              <a:rPr lang="es-ES" dirty="0"/>
              <a:t>s</a:t>
            </a:r>
            <a:r>
              <a:rPr lang="es-ES" dirty="0" smtClean="0"/>
              <a:t>olicitan los centros</a:t>
            </a:r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384562" y="5805265"/>
            <a:ext cx="8795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Autorización </a:t>
            </a:r>
            <a:r>
              <a:rPr lang="es-ES" dirty="0" smtClean="0"/>
              <a:t>de las clases de  </a:t>
            </a:r>
            <a:r>
              <a:rPr lang="es-ES" b="1" dirty="0"/>
              <a:t>los primeros y los últimos del cole </a:t>
            </a:r>
            <a:r>
              <a:rPr lang="es-ES" dirty="0"/>
              <a:t>guardando medidas de prevención </a:t>
            </a:r>
            <a:r>
              <a:rPr lang="es-ES" dirty="0" smtClean="0"/>
              <a:t>sanitaria </a:t>
            </a:r>
            <a:endParaRPr lang="es-ES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7328" y="1124744"/>
            <a:ext cx="1080977" cy="81224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476" y="1953679"/>
            <a:ext cx="2819400" cy="8382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518" y="2892067"/>
            <a:ext cx="2441473" cy="944263"/>
          </a:xfrm>
          <a:prstGeom prst="rect">
            <a:avLst/>
          </a:prstGeom>
        </p:spPr>
      </p:pic>
      <p:grpSp>
        <p:nvGrpSpPr>
          <p:cNvPr id="28" name="Grupo 27"/>
          <p:cNvGrpSpPr/>
          <p:nvPr/>
        </p:nvGrpSpPr>
        <p:grpSpPr>
          <a:xfrm>
            <a:off x="646512" y="4196577"/>
            <a:ext cx="3779272" cy="923013"/>
            <a:chOff x="215807" y="4424404"/>
            <a:chExt cx="4303707" cy="968996"/>
          </a:xfrm>
        </p:grpSpPr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72869" y="4472137"/>
              <a:ext cx="1746645" cy="685392"/>
            </a:xfrm>
            <a:prstGeom prst="rect">
              <a:avLst/>
            </a:prstGeom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70224" y="4444824"/>
              <a:ext cx="2029919" cy="796550"/>
            </a:xfrm>
            <a:prstGeom prst="rect">
              <a:avLst/>
            </a:prstGeom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5807" y="4424404"/>
              <a:ext cx="2469377" cy="968996"/>
            </a:xfrm>
            <a:prstGeom prst="rect">
              <a:avLst/>
            </a:prstGeom>
          </p:spPr>
        </p:pic>
      </p:grpSp>
      <p:pic>
        <p:nvPicPr>
          <p:cNvPr id="29" name="Imagen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35407" y="5147796"/>
            <a:ext cx="730176" cy="721972"/>
          </a:xfrm>
          <a:prstGeom prst="rect">
            <a:avLst/>
          </a:prstGeom>
        </p:spPr>
      </p:pic>
      <p:pic>
        <p:nvPicPr>
          <p:cNvPr id="17" name="Imagen 16" descr="FELIZ REGRESO A CLASE | JUGANDO Y APRENDIENDO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63" y="6132656"/>
            <a:ext cx="1551096" cy="71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3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2565400"/>
            <a:ext cx="9144000" cy="4292600"/>
          </a:xfrm>
          <a:prstGeom prst="rect">
            <a:avLst/>
          </a:prstGeom>
          <a:gradFill rotWithShape="1">
            <a:gsLst>
              <a:gs pos="0">
                <a:srgbClr val="BACAF6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 dirty="0"/>
          </a:p>
        </p:txBody>
      </p:sp>
      <p:pic>
        <p:nvPicPr>
          <p:cNvPr id="5" name="Picture 4" descr="Sin-títul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" t="11264" r="4160"/>
          <a:stretch>
            <a:fillRect/>
          </a:stretch>
        </p:blipFill>
        <p:spPr bwMode="auto">
          <a:xfrm>
            <a:off x="4788024" y="0"/>
            <a:ext cx="4355976" cy="112553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089" y="61728"/>
            <a:ext cx="621405" cy="862510"/>
          </a:xfrm>
          <a:prstGeom prst="rect">
            <a:avLst/>
          </a:prstGeom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722254" y="3645024"/>
            <a:ext cx="61315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3600" b="1" i="1" dirty="0" smtClean="0"/>
              <a:t>MEDIDAS TECNOLÓGICAS</a:t>
            </a:r>
            <a:endParaRPr lang="es-ES" altLang="es-ES" sz="2400" dirty="0"/>
          </a:p>
        </p:txBody>
      </p:sp>
    </p:spTree>
    <p:extLst>
      <p:ext uri="{BB962C8B-B14F-4D97-AF65-F5344CB8AC3E}">
        <p14:creationId xmlns:p14="http://schemas.microsoft.com/office/powerpoint/2010/main" val="51782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in-títul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" t="11264" r="4160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043608" y="190381"/>
            <a:ext cx="7495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Dirección General de Bilingüismo </a:t>
            </a:r>
          </a:p>
          <a:p>
            <a:r>
              <a:rPr lang="es-ES" altLang="es-ES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y Calidad de la Enseñanza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62" y="82291"/>
            <a:ext cx="621405" cy="862510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0" y="0"/>
            <a:ext cx="9144000" cy="980728"/>
            <a:chOff x="0" y="0"/>
            <a:chExt cx="9144000" cy="980728"/>
          </a:xfrm>
        </p:grpSpPr>
        <p:sp>
          <p:nvSpPr>
            <p:cNvPr id="11" name="Rectángulo 10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rgbClr val="D1000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1041793" y="74865"/>
              <a:ext cx="792088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240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UTILIZACIÓN INTENSIVA DE LAS TIC Y LA DIGITALIZACIÓN</a:t>
              </a:r>
              <a:endParaRPr lang="es-ES" sz="2400" dirty="0"/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62" y="82291"/>
              <a:ext cx="621405" cy="862510"/>
            </a:xfrm>
            <a:prstGeom prst="rect">
              <a:avLst/>
            </a:prstGeom>
          </p:spPr>
        </p:pic>
      </p:grpSp>
      <p:sp>
        <p:nvSpPr>
          <p:cNvPr id="30" name="2 Rectángulo"/>
          <p:cNvSpPr/>
          <p:nvPr/>
        </p:nvSpPr>
        <p:spPr>
          <a:xfrm>
            <a:off x="1560798" y="1233305"/>
            <a:ext cx="335073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 smtClean="0"/>
              <a:t>Fomento y desarrollo de plataformas </a:t>
            </a:r>
            <a:r>
              <a:rPr lang="es-ES" sz="1400" b="1" dirty="0"/>
              <a:t>educativas</a:t>
            </a:r>
          </a:p>
          <a:p>
            <a:r>
              <a:rPr lang="es-ES" sz="1400" dirty="0" smtClean="0"/>
              <a:t>Materiales digitales</a:t>
            </a:r>
            <a:endParaRPr lang="es-ES" sz="1400" dirty="0"/>
          </a:p>
          <a:p>
            <a:r>
              <a:rPr lang="es-ES" sz="1400" dirty="0" smtClean="0"/>
              <a:t>Intensificación </a:t>
            </a:r>
            <a:r>
              <a:rPr lang="es-ES" sz="1400" b="1" dirty="0"/>
              <a:t>de la formación on-line del </a:t>
            </a:r>
            <a:r>
              <a:rPr lang="es-ES" sz="1400" b="1" dirty="0" smtClean="0"/>
              <a:t>profesorado</a:t>
            </a:r>
            <a:endParaRPr lang="es-ES" sz="1400" dirty="0"/>
          </a:p>
        </p:txBody>
      </p:sp>
      <p:sp>
        <p:nvSpPr>
          <p:cNvPr id="32" name="5 Rectángulo"/>
          <p:cNvSpPr/>
          <p:nvPr/>
        </p:nvSpPr>
        <p:spPr>
          <a:xfrm>
            <a:off x="1581776" y="2564905"/>
            <a:ext cx="33228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400" b="1" dirty="0" smtClean="0"/>
              <a:t>Biblioteca escolar interactiva digital de lectura </a:t>
            </a:r>
            <a:r>
              <a:rPr lang="es-ES" sz="1400" dirty="0" smtClean="0"/>
              <a:t>para todos los alumnos desde </a:t>
            </a:r>
            <a:r>
              <a:rPr lang="es-ES" sz="1400" b="1" dirty="0" smtClean="0"/>
              <a:t>4º EP a 2º Bachillerato</a:t>
            </a:r>
            <a:r>
              <a:rPr lang="es-ES" sz="1400" dirty="0" smtClean="0"/>
              <a:t>. </a:t>
            </a:r>
          </a:p>
          <a:p>
            <a:pPr lvl="0"/>
            <a:r>
              <a:rPr lang="es-ES" sz="1400" b="1" dirty="0" smtClean="0"/>
              <a:t>Préstamo de tres libros </a:t>
            </a:r>
            <a:r>
              <a:rPr lang="es-ES" sz="1400" dirty="0" smtClean="0"/>
              <a:t>al trimestre por alumno, seguimiento, club de lectura, actividades, debate.</a:t>
            </a:r>
            <a:endParaRPr lang="es-ES" sz="1400" dirty="0"/>
          </a:p>
        </p:txBody>
      </p:sp>
      <p:pic>
        <p:nvPicPr>
          <p:cNvPr id="33" name="Picture 13" descr="D:\Consejeria\Porciertos\COVID REINCORPORACION\iconos\image.ph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" y="1207829"/>
            <a:ext cx="1581140" cy="116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6" descr="https://universoabiertoblog.files.wordpress.com/2017/03/ebiblio-pantall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21" y="2708920"/>
            <a:ext cx="1056292" cy="68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D:\Consejeria\Porciertos\COVID REINCORPORACION\iconos\interne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395" y="4223665"/>
            <a:ext cx="988705" cy="98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2 Rectángulo"/>
          <p:cNvSpPr/>
          <p:nvPr/>
        </p:nvSpPr>
        <p:spPr>
          <a:xfrm>
            <a:off x="6156176" y="4447980"/>
            <a:ext cx="24721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/>
              <a:t>Formación a alumnos y familias </a:t>
            </a:r>
            <a:r>
              <a:rPr lang="es-ES" sz="1400" dirty="0"/>
              <a:t>en el uso de las tecnologías digitales </a:t>
            </a:r>
            <a:endParaRPr lang="es-ES" sz="1400" b="1" i="1" dirty="0"/>
          </a:p>
        </p:txBody>
      </p:sp>
      <p:pic>
        <p:nvPicPr>
          <p:cNvPr id="38" name="Picture 2" descr="C:\Users\artur\AppData\Local\Temp\SNAGHTMLf14e70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912" y="3198841"/>
            <a:ext cx="721436" cy="72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6069865" y="3158886"/>
            <a:ext cx="31895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/>
              <a:t>C</a:t>
            </a:r>
            <a:r>
              <a:rPr lang="es-ES" sz="1400" dirty="0" smtClean="0"/>
              <a:t>urrículo </a:t>
            </a:r>
            <a:r>
              <a:rPr lang="es-ES" sz="1400" dirty="0" err="1" smtClean="0"/>
              <a:t>on</a:t>
            </a:r>
            <a:r>
              <a:rPr lang="es-ES" sz="1400" dirty="0" smtClean="0"/>
              <a:t> line de </a:t>
            </a:r>
            <a:r>
              <a:rPr lang="es-ES" sz="1400" dirty="0"/>
              <a:t>las materias troncales desde</a:t>
            </a:r>
            <a:r>
              <a:rPr lang="es-ES" sz="1400" b="1" dirty="0"/>
              <a:t> 5º de </a:t>
            </a:r>
            <a:r>
              <a:rPr lang="es-ES" sz="1400" b="1" dirty="0" smtClean="0"/>
              <a:t>primaria, secundaria y bachillerato en español y en inglés</a:t>
            </a:r>
            <a:endParaRPr lang="es-ES" sz="1400" b="1" dirty="0"/>
          </a:p>
        </p:txBody>
      </p:sp>
      <p:pic>
        <p:nvPicPr>
          <p:cNvPr id="39" name="Picture 12" descr="C:\Users\artur\AppData\Local\Temp\SNAGHTMLdd848f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809" y="5432046"/>
            <a:ext cx="807937" cy="80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ángulo 39"/>
          <p:cNvSpPr/>
          <p:nvPr/>
        </p:nvSpPr>
        <p:spPr>
          <a:xfrm>
            <a:off x="6228184" y="5432046"/>
            <a:ext cx="31033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400" dirty="0" smtClean="0"/>
              <a:t>Se creará </a:t>
            </a:r>
            <a:r>
              <a:rPr lang="es-ES" sz="1400" b="1" dirty="0" smtClean="0"/>
              <a:t>la plataforma </a:t>
            </a:r>
            <a:r>
              <a:rPr lang="es-ES" sz="1400" b="1" dirty="0" err="1" smtClean="0"/>
              <a:t>on</a:t>
            </a:r>
            <a:r>
              <a:rPr lang="es-ES" sz="1400" b="1" dirty="0" smtClean="0"/>
              <a:t> line</a:t>
            </a:r>
          </a:p>
          <a:p>
            <a:pPr lvl="0"/>
            <a:r>
              <a:rPr lang="es-ES" sz="1400" b="1" dirty="0"/>
              <a:t>d</a:t>
            </a:r>
            <a:r>
              <a:rPr lang="es-ES" sz="1400" b="1" dirty="0" smtClean="0"/>
              <a:t>e exámenes</a:t>
            </a:r>
          </a:p>
          <a:p>
            <a:pPr lvl="0"/>
            <a:r>
              <a:rPr lang="es-ES" sz="1400" dirty="0" smtClean="0"/>
              <a:t>Se </a:t>
            </a:r>
            <a:r>
              <a:rPr lang="es-ES" sz="1400" dirty="0"/>
              <a:t>fomentará la realización </a:t>
            </a:r>
            <a:r>
              <a:rPr lang="es-ES" sz="1400" b="1" dirty="0"/>
              <a:t>exámenes orales</a:t>
            </a:r>
          </a:p>
        </p:txBody>
      </p:sp>
      <p:sp>
        <p:nvSpPr>
          <p:cNvPr id="41" name="Rectángulo 40"/>
          <p:cNvSpPr/>
          <p:nvPr/>
        </p:nvSpPr>
        <p:spPr>
          <a:xfrm>
            <a:off x="1660314" y="5227570"/>
            <a:ext cx="26914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400" dirty="0" smtClean="0"/>
              <a:t>Campaña </a:t>
            </a:r>
            <a:r>
              <a:rPr lang="es-ES" sz="1400" dirty="0"/>
              <a:t>informativa sobre </a:t>
            </a:r>
            <a:r>
              <a:rPr lang="es-ES" sz="1400" b="1" dirty="0"/>
              <a:t>las normas de </a:t>
            </a:r>
            <a:r>
              <a:rPr lang="es-ES" sz="1400" b="1" dirty="0" err="1"/>
              <a:t>ciberseguridad</a:t>
            </a:r>
            <a:r>
              <a:rPr lang="es-ES" sz="1400" b="1" dirty="0"/>
              <a:t> y protección de datos </a:t>
            </a:r>
            <a:r>
              <a:rPr lang="es-ES" sz="1400" dirty="0"/>
              <a:t>en el uso de recursos tecnológicos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1314" y="5402038"/>
            <a:ext cx="1084260" cy="60516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069865" y="1275416"/>
            <a:ext cx="30550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400" b="1" dirty="0"/>
              <a:t>Refuerzo Infraestructura </a:t>
            </a:r>
            <a:r>
              <a:rPr lang="es-ES" sz="1400" b="1" dirty="0" err="1"/>
              <a:t>EducaMadrid</a:t>
            </a:r>
            <a:r>
              <a:rPr lang="es-ES" sz="1400" b="1" dirty="0"/>
              <a:t> </a:t>
            </a:r>
          </a:p>
          <a:p>
            <a:pPr lvl="0"/>
            <a:r>
              <a:rPr lang="es-ES" sz="1400" b="1" dirty="0" smtClean="0"/>
              <a:t>Refuerzo </a:t>
            </a:r>
            <a:r>
              <a:rPr lang="es-ES" sz="1400" b="1" dirty="0"/>
              <a:t>del CAU de </a:t>
            </a:r>
            <a:r>
              <a:rPr lang="es-ES" sz="1400" b="1" dirty="0" err="1"/>
              <a:t>EducaMadrid</a:t>
            </a:r>
            <a:endParaRPr lang="es-ES" sz="1400" b="1" dirty="0"/>
          </a:p>
          <a:p>
            <a:pPr lvl="0"/>
            <a:r>
              <a:rPr lang="es-ES" sz="1400" b="1" dirty="0" smtClean="0"/>
              <a:t>Sistema </a:t>
            </a:r>
            <a:r>
              <a:rPr lang="es-ES" sz="1400" b="1" dirty="0"/>
              <a:t>de videoconferencia integrado Aulas Virtuales de </a:t>
            </a:r>
            <a:r>
              <a:rPr lang="es-ES" sz="1400" b="1" dirty="0" err="1"/>
              <a:t>EducaMadrid</a:t>
            </a:r>
            <a:endParaRPr lang="es-ES" sz="1400" b="1" dirty="0"/>
          </a:p>
        </p:txBody>
      </p:sp>
      <p:pic>
        <p:nvPicPr>
          <p:cNvPr id="3" name="Imagen 2" descr="Lenovo Yoga Book: The First Tablet for Natural Sketching ...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80" y="4293096"/>
            <a:ext cx="862281" cy="575678"/>
          </a:xfrm>
          <a:prstGeom prst="rect">
            <a:avLst/>
          </a:prstGeom>
        </p:spPr>
      </p:pic>
      <p:pic>
        <p:nvPicPr>
          <p:cNvPr id="8" name="Imagen 7" descr="Free illustration: Camera, Film Camera, Lens - Free Image ...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12" y="4241248"/>
            <a:ext cx="576064" cy="576064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651038" y="4111949"/>
            <a:ext cx="29350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70.000 dispositivos electrónicos</a:t>
            </a:r>
          </a:p>
          <a:p>
            <a:r>
              <a:rPr lang="es-ES" sz="1400" b="1" dirty="0" smtClean="0"/>
              <a:t>6.100 cámaras </a:t>
            </a:r>
            <a:r>
              <a:rPr lang="es-ES" sz="1400" b="1" dirty="0"/>
              <a:t>de </a:t>
            </a:r>
            <a:r>
              <a:rPr lang="es-ES" sz="1400" b="1" dirty="0" smtClean="0"/>
              <a:t>grabación </a:t>
            </a:r>
            <a:r>
              <a:rPr lang="es-ES" sz="1400" dirty="0" smtClean="0"/>
              <a:t>para las clases de secundaria, FP y Bachillerato</a:t>
            </a:r>
            <a:endParaRPr lang="es-ES" sz="1400" dirty="0"/>
          </a:p>
        </p:txBody>
      </p:sp>
      <p:pic>
        <p:nvPicPr>
          <p:cNvPr id="14" name="Imagen 13" descr="Social Network PNG Transparent Images | PNG All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225" y="1377179"/>
            <a:ext cx="919875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9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-36512" y="1628800"/>
            <a:ext cx="9252520" cy="5445224"/>
          </a:xfrm>
          <a:prstGeom prst="rect">
            <a:avLst/>
          </a:prstGeom>
          <a:gradFill rotWithShape="1">
            <a:gsLst>
              <a:gs pos="0">
                <a:srgbClr val="BACAF6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 dirty="0"/>
          </a:p>
        </p:txBody>
      </p:sp>
      <p:pic>
        <p:nvPicPr>
          <p:cNvPr id="4" name="Picture 4" descr="Sin-títul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" t="11264" r="4160"/>
          <a:stretch>
            <a:fillRect/>
          </a:stretch>
        </p:blipFill>
        <p:spPr bwMode="auto">
          <a:xfrm>
            <a:off x="4788024" y="0"/>
            <a:ext cx="4355976" cy="112553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089" y="61728"/>
            <a:ext cx="621405" cy="862510"/>
          </a:xfrm>
          <a:prstGeom prst="rect">
            <a:avLst/>
          </a:prstGeom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67544" y="1988840"/>
            <a:ext cx="799288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2800" b="1" i="1" dirty="0" smtClean="0"/>
              <a:t>ESTRATEGIA DE INICIO DE CURSO 2020-2021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altLang="es-ES" sz="3200" b="1" i="1" dirty="0" smtClean="0"/>
              <a:t>ESCENARIO II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683568" y="3573016"/>
            <a:ext cx="763284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/>
              <a:t>Los centros educativos de la Comunidad de Madrid comenzarán el inicio de curso 2020-2021 en el Escenario II </a:t>
            </a:r>
            <a:r>
              <a:rPr lang="es-ES" dirty="0" smtClean="0"/>
              <a:t>(</a:t>
            </a:r>
            <a:r>
              <a:rPr lang="es-ES" sz="1400" dirty="0" smtClean="0"/>
              <a:t>recogido en la Resolución conjunta de las </a:t>
            </a:r>
            <a:r>
              <a:rPr lang="es-ES" sz="1400" dirty="0"/>
              <a:t>V</a:t>
            </a:r>
            <a:r>
              <a:rPr lang="es-ES" sz="1400" dirty="0" smtClean="0"/>
              <a:t>iceconsejerías de Política </a:t>
            </a:r>
            <a:r>
              <a:rPr lang="es-ES" sz="1400" dirty="0"/>
              <a:t>E</a:t>
            </a:r>
            <a:r>
              <a:rPr lang="es-ES" sz="1400" dirty="0" smtClean="0"/>
              <a:t>ducativa y de Organización </a:t>
            </a:r>
            <a:r>
              <a:rPr lang="es-ES" sz="1400" dirty="0"/>
              <a:t>E</a:t>
            </a:r>
            <a:r>
              <a:rPr lang="es-ES" sz="1400" dirty="0" smtClean="0"/>
              <a:t>ducativa de 9 de julio de 2020)</a:t>
            </a:r>
          </a:p>
          <a:p>
            <a:pPr algn="just"/>
            <a:endParaRPr lang="es-ES" dirty="0" smtClean="0"/>
          </a:p>
          <a:p>
            <a:pPr algn="just"/>
            <a:r>
              <a:rPr lang="es-ES" b="1" dirty="0" smtClean="0"/>
              <a:t>Las autoridades sanitarias podrán determinar una modificación a otro escenario </a:t>
            </a:r>
            <a:r>
              <a:rPr lang="es-ES" dirty="0" smtClean="0"/>
              <a:t>en toda la región o en determinados municipios o centros dependiendo de la evolución epidemiológica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836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2565400"/>
            <a:ext cx="9144000" cy="4292600"/>
          </a:xfrm>
          <a:prstGeom prst="rect">
            <a:avLst/>
          </a:prstGeom>
          <a:gradFill rotWithShape="1">
            <a:gsLst>
              <a:gs pos="0">
                <a:srgbClr val="BACAF6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 dirty="0"/>
          </a:p>
        </p:txBody>
      </p:sp>
      <p:pic>
        <p:nvPicPr>
          <p:cNvPr id="5" name="Picture 4" descr="Sin-títul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" t="11264" r="4160"/>
          <a:stretch>
            <a:fillRect/>
          </a:stretch>
        </p:blipFill>
        <p:spPr bwMode="auto">
          <a:xfrm>
            <a:off x="4788024" y="0"/>
            <a:ext cx="4355976" cy="112553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089" y="61728"/>
            <a:ext cx="621405" cy="862510"/>
          </a:xfrm>
          <a:prstGeom prst="rect">
            <a:avLst/>
          </a:prstGeom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722254" y="3645024"/>
            <a:ext cx="613154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3600" b="1" i="1" dirty="0" smtClean="0"/>
              <a:t>INFRAESTRUCTURAS Y MOBILIARIO</a:t>
            </a:r>
          </a:p>
          <a:p>
            <a:pPr algn="ctr" eaLnBrk="1" hangingPunct="1">
              <a:spcBef>
                <a:spcPct val="50000"/>
              </a:spcBef>
            </a:pPr>
            <a:endParaRPr lang="es-ES" altLang="es-ES" sz="2400" dirty="0"/>
          </a:p>
        </p:txBody>
      </p:sp>
    </p:spTree>
    <p:extLst>
      <p:ext uri="{BB962C8B-B14F-4D97-AF65-F5344CB8AC3E}">
        <p14:creationId xmlns:p14="http://schemas.microsoft.com/office/powerpoint/2010/main" val="73499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in-títul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" t="11264" r="4160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043608" y="190381"/>
            <a:ext cx="7495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Dirección General de Bilingüismo </a:t>
            </a:r>
          </a:p>
          <a:p>
            <a:r>
              <a:rPr lang="es-ES" altLang="es-ES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y Calidad de la Enseñanza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62" y="82291"/>
            <a:ext cx="621405" cy="862510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0" y="0"/>
            <a:ext cx="9144000" cy="980728"/>
            <a:chOff x="0" y="0"/>
            <a:chExt cx="9144000" cy="980728"/>
          </a:xfrm>
        </p:grpSpPr>
        <p:sp>
          <p:nvSpPr>
            <p:cNvPr id="11" name="Rectángulo 10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rgbClr val="D1000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62" y="82291"/>
              <a:ext cx="621405" cy="862510"/>
            </a:xfrm>
            <a:prstGeom prst="rect">
              <a:avLst/>
            </a:prstGeom>
          </p:spPr>
        </p:pic>
      </p:grpSp>
      <p:sp>
        <p:nvSpPr>
          <p:cNvPr id="21" name="Rectángulo 11"/>
          <p:cNvSpPr/>
          <p:nvPr/>
        </p:nvSpPr>
        <p:spPr>
          <a:xfrm>
            <a:off x="1043608" y="328880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smtClean="0">
                <a:solidFill>
                  <a:schemeClr val="bg1"/>
                </a:solidFill>
                <a:latin typeface="Verdana" panose="020B0604030504040204" pitchFamily="34" charset="0"/>
              </a:rPr>
              <a:t>INFRAESTRUCTURAS </a:t>
            </a:r>
            <a:r>
              <a:rPr lang="es-ES" sz="24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Y MOBILIARIO </a:t>
            </a:r>
            <a:endParaRPr lang="es-ES" sz="2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607814" y="1264037"/>
            <a:ext cx="858141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b="1" dirty="0"/>
              <a:t>Obras de Adaptación de </a:t>
            </a:r>
            <a:r>
              <a:rPr lang="es-ES" b="1" dirty="0" smtClean="0"/>
              <a:t>Espacios</a:t>
            </a:r>
          </a:p>
          <a:p>
            <a:endParaRPr lang="es-ES" dirty="0"/>
          </a:p>
          <a:p>
            <a:r>
              <a:rPr lang="es-ES" b="1" dirty="0"/>
              <a:t> </a:t>
            </a:r>
            <a:endParaRPr lang="es-E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b="1" dirty="0"/>
              <a:t>Obras de Mejora y reforma de Centros Educativos</a:t>
            </a:r>
            <a:endParaRPr lang="es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Accesibilidad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Reformas de Patios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Aseos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/>
              <a:t>Ventilación</a:t>
            </a:r>
            <a:endParaRPr lang="es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Pistas deportivas</a:t>
            </a:r>
          </a:p>
          <a:p>
            <a:r>
              <a:rPr lang="es-ES" b="1" dirty="0"/>
              <a:t>              </a:t>
            </a:r>
            <a:endParaRPr lang="es-ES" b="1" dirty="0" smtClean="0"/>
          </a:p>
          <a:p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b="1" dirty="0" smtClean="0"/>
              <a:t>Módulos Prefabricados</a:t>
            </a:r>
            <a:endParaRPr lang="es-ES" dirty="0" smtClean="0"/>
          </a:p>
          <a:p>
            <a:r>
              <a:rPr lang="es-ES" b="1" dirty="0"/>
              <a:t> </a:t>
            </a:r>
            <a:endParaRPr lang="es-ES" b="1" dirty="0" smtClean="0"/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b="1" dirty="0" smtClean="0"/>
              <a:t>Adquisición de mobiliario para </a:t>
            </a:r>
          </a:p>
          <a:p>
            <a:r>
              <a:rPr lang="es-ES" b="1" dirty="0" smtClean="0"/>
              <a:t>    la creación de nuevas aulas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b="1" dirty="0" smtClean="0"/>
              <a:t>Mamparas de atención al público y mamparas para aulas</a:t>
            </a:r>
          </a:p>
          <a:p>
            <a:r>
              <a:rPr lang="es-ES" b="1" dirty="0" smtClean="0"/>
              <a:t> </a:t>
            </a:r>
            <a:endParaRPr lang="es-ES" b="1" dirty="0"/>
          </a:p>
          <a:p>
            <a:r>
              <a:rPr lang="es-ES" dirty="0"/>
              <a:t> </a:t>
            </a:r>
          </a:p>
          <a:p>
            <a:endParaRPr lang="es-ES" dirty="0" smtClean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87493">
            <a:off x="5625911" y="3401334"/>
            <a:ext cx="475945" cy="96394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034917">
            <a:off x="6506192" y="3260947"/>
            <a:ext cx="1891318" cy="124471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87493">
            <a:off x="5102591" y="3118803"/>
            <a:ext cx="475945" cy="963940"/>
          </a:xfrm>
          <a:prstGeom prst="rect">
            <a:avLst/>
          </a:prstGeom>
        </p:spPr>
      </p:pic>
      <p:pic>
        <p:nvPicPr>
          <p:cNvPr id="8" name="Imagen 7" descr="Free vector graphic: Chair, Desk, Education, School - Free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481805"/>
            <a:ext cx="806798" cy="82881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1851" y="5916902"/>
            <a:ext cx="902286" cy="883997"/>
          </a:xfrm>
          <a:prstGeom prst="rect">
            <a:avLst/>
          </a:prstGeom>
        </p:spPr>
      </p:pic>
      <p:pic>
        <p:nvPicPr>
          <p:cNvPr id="15" name="Imagen 14" descr="Arquitectura Casas Stadtplaung · Imagen gratis en Pixabay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88" y="1263259"/>
            <a:ext cx="1728192" cy="111612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267" y="4420820"/>
            <a:ext cx="1372170" cy="92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7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dirty="0" smtClean="0"/>
              <a:t>Consejería de Educación y Juventud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0" y="0"/>
            <a:ext cx="9144000" cy="980728"/>
            <a:chOff x="0" y="0"/>
            <a:chExt cx="9144000" cy="980728"/>
          </a:xfrm>
        </p:grpSpPr>
        <p:sp>
          <p:nvSpPr>
            <p:cNvPr id="5" name="Rectángulo 4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rgbClr val="D1000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62" y="82291"/>
              <a:ext cx="621405" cy="862510"/>
            </a:xfrm>
            <a:prstGeom prst="rect">
              <a:avLst/>
            </a:prstGeom>
          </p:spPr>
        </p:pic>
      </p:grpSp>
      <p:pic>
        <p:nvPicPr>
          <p:cNvPr id="8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236" y="3068960"/>
            <a:ext cx="6139528" cy="334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57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in-títul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" t="11264" r="4160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043608" y="190381"/>
            <a:ext cx="7495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Dirección General de Bilingüismo </a:t>
            </a:r>
          </a:p>
          <a:p>
            <a:r>
              <a:rPr lang="es-ES" altLang="es-ES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y Calidad de la Enseñanza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62" y="82291"/>
            <a:ext cx="621405" cy="862510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0" y="0"/>
            <a:ext cx="9144000" cy="980728"/>
            <a:chOff x="0" y="0"/>
            <a:chExt cx="9144000" cy="980728"/>
          </a:xfrm>
        </p:grpSpPr>
        <p:sp>
          <p:nvSpPr>
            <p:cNvPr id="11" name="Rectángulo 10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rgbClr val="D1000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1043608" y="190381"/>
              <a:ext cx="792088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s-ES" dirty="0"/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62" y="82291"/>
              <a:ext cx="621405" cy="862510"/>
            </a:xfrm>
            <a:prstGeom prst="rect">
              <a:avLst/>
            </a:prstGeom>
          </p:spPr>
        </p:pic>
      </p:grpSp>
      <p:sp>
        <p:nvSpPr>
          <p:cNvPr id="17" name="CuadroTexto 4"/>
          <p:cNvSpPr txBox="1"/>
          <p:nvPr/>
        </p:nvSpPr>
        <p:spPr>
          <a:xfrm>
            <a:off x="107504" y="1147266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 smtClean="0"/>
              <a:t>Primer Ciclo </a:t>
            </a:r>
            <a:r>
              <a:rPr lang="es-ES" sz="2000" b="1" i="1" dirty="0"/>
              <a:t>I</a:t>
            </a:r>
            <a:r>
              <a:rPr lang="es-ES" sz="2000" b="1" i="1" dirty="0" smtClean="0"/>
              <a:t>nfantil (0 – 3 años)</a:t>
            </a:r>
            <a:endParaRPr lang="es-ES" sz="2000" i="1" dirty="0" smtClean="0"/>
          </a:p>
        </p:txBody>
      </p:sp>
      <p:sp>
        <p:nvSpPr>
          <p:cNvPr id="19" name="CuadroTexto 4"/>
          <p:cNvSpPr txBox="1"/>
          <p:nvPr/>
        </p:nvSpPr>
        <p:spPr>
          <a:xfrm>
            <a:off x="289959" y="1997414"/>
            <a:ext cx="6519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endParaRPr lang="es-ES" sz="1600" b="1" dirty="0"/>
          </a:p>
        </p:txBody>
      </p:sp>
      <p:sp>
        <p:nvSpPr>
          <p:cNvPr id="23" name="Rectángulo 11"/>
          <p:cNvSpPr/>
          <p:nvPr/>
        </p:nvSpPr>
        <p:spPr>
          <a:xfrm>
            <a:off x="1043608" y="236416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ESCENARIO II.  </a:t>
            </a:r>
            <a:endParaRPr lang="es-ES" sz="2000" dirty="0"/>
          </a:p>
        </p:txBody>
      </p:sp>
      <p:sp>
        <p:nvSpPr>
          <p:cNvPr id="48" name="Rectángulo 47"/>
          <p:cNvSpPr/>
          <p:nvPr/>
        </p:nvSpPr>
        <p:spPr>
          <a:xfrm>
            <a:off x="6228184" y="2626455"/>
            <a:ext cx="23111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400" dirty="0" smtClean="0"/>
              <a:t>.</a:t>
            </a:r>
            <a:endParaRPr lang="es-ES" sz="1400" dirty="0"/>
          </a:p>
        </p:txBody>
      </p:sp>
      <p:sp>
        <p:nvSpPr>
          <p:cNvPr id="53" name="CuadroTexto 52"/>
          <p:cNvSpPr txBox="1"/>
          <p:nvPr/>
        </p:nvSpPr>
        <p:spPr>
          <a:xfrm>
            <a:off x="3844500" y="1428572"/>
            <a:ext cx="3472188" cy="1144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2785" y="1246048"/>
            <a:ext cx="3090879" cy="526768"/>
          </a:xfrm>
          <a:prstGeom prst="rect">
            <a:avLst/>
          </a:prstGeom>
        </p:spPr>
      </p:pic>
      <p:sp>
        <p:nvSpPr>
          <p:cNvPr id="54" name="CuadroTexto 53"/>
          <p:cNvSpPr txBox="1"/>
          <p:nvPr/>
        </p:nvSpPr>
        <p:spPr>
          <a:xfrm flipV="1">
            <a:off x="1979712" y="2664235"/>
            <a:ext cx="4824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400" dirty="0" smtClean="0"/>
          </a:p>
          <a:p>
            <a:endParaRPr lang="es-ES" sz="1400" dirty="0" smtClean="0"/>
          </a:p>
          <a:p>
            <a:endParaRPr lang="es-ES" sz="1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392" y="1737991"/>
            <a:ext cx="809065" cy="60794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187624" y="1501630"/>
            <a:ext cx="7956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/>
              <a:t>Los 92.728 alumnos comenzarán el 4 de septiembre en mas de un millar de centros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Los padres podrán acompañar a los hijos con mascarilla y haciendo uso de gel hidroalcohólico y se les tomará la temperatura a la entrada de los centros.</a:t>
            </a:r>
            <a:endParaRPr lang="es-ES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771" y="3648227"/>
            <a:ext cx="603392" cy="603392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243377" y="3549277"/>
            <a:ext cx="73610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/>
              <a:t>Se contratan 350 educadores de infantil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Los educadores permanecerán con un único grupo de convivencia estable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Los educadores de apoyo deberán extremar las medidas de prevención sanitaria </a:t>
            </a:r>
            <a:endParaRPr lang="es-ES" sz="1600" dirty="0"/>
          </a:p>
        </p:txBody>
      </p:sp>
      <p:sp>
        <p:nvSpPr>
          <p:cNvPr id="21" name="Rectángulo 20"/>
          <p:cNvSpPr/>
          <p:nvPr/>
        </p:nvSpPr>
        <p:spPr>
          <a:xfrm>
            <a:off x="1243376" y="4536057"/>
            <a:ext cx="75050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000000"/>
                </a:solidFill>
              </a:rPr>
              <a:t>Lavado de manos gel </a:t>
            </a:r>
            <a:r>
              <a:rPr lang="es-ES" sz="1600" b="1" dirty="0" smtClean="0">
                <a:solidFill>
                  <a:srgbClr val="000000"/>
                </a:solidFill>
              </a:rPr>
              <a:t>hidroalcohólico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/>
              <a:t>Ampliación </a:t>
            </a:r>
            <a:r>
              <a:rPr lang="es-ES" sz="1600" b="1" dirty="0"/>
              <a:t>de contratos de limpieza </a:t>
            </a:r>
            <a:r>
              <a:rPr lang="es-ES" sz="1600" dirty="0"/>
              <a:t>de los </a:t>
            </a:r>
            <a:r>
              <a:rPr lang="es-ES" sz="1600" dirty="0" smtClean="0"/>
              <a:t>centros y se llevará a cabo </a:t>
            </a:r>
            <a:r>
              <a:rPr lang="es-ES" sz="1600" b="1" dirty="0" smtClean="0"/>
              <a:t>desinfección completa del centro ante casos confirmados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/>
              <a:t>No se deben usar juguetes que por su reducido tamaño o dificultad de</a:t>
            </a:r>
          </a:p>
          <a:p>
            <a:r>
              <a:rPr lang="es-ES" sz="1600" b="1" dirty="0"/>
              <a:t> </a:t>
            </a:r>
            <a:r>
              <a:rPr lang="es-ES" sz="1600" b="1" dirty="0" smtClean="0"/>
              <a:t>    desinfección </a:t>
            </a:r>
            <a:r>
              <a:rPr lang="es-ES" sz="1600" b="1" dirty="0"/>
              <a:t>pudieran suponer un riesgo </a:t>
            </a:r>
            <a:r>
              <a:rPr lang="es-ES" sz="1600" dirty="0"/>
              <a:t>para la salud del alumnado.</a:t>
            </a:r>
            <a:endParaRPr lang="es-E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b="1" i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000000"/>
              </a:solidFill>
            </a:endParaRPr>
          </a:p>
          <a:p>
            <a:pPr lvl="0"/>
            <a:endParaRPr lang="es-ES" sz="1200" b="1" i="1" dirty="0">
              <a:solidFill>
                <a:srgbClr val="000000"/>
              </a:solidFill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679" y="4869160"/>
            <a:ext cx="513084" cy="537699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435" y="6039120"/>
            <a:ext cx="721309" cy="699115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1236050" y="5589240"/>
            <a:ext cx="77284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s-ES" sz="1600" b="1" dirty="0" smtClean="0">
              <a:solidFill>
                <a:srgbClr val="00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rgbClr val="000000"/>
                </a:solidFill>
              </a:rPr>
              <a:t>Coordinador </a:t>
            </a:r>
            <a:r>
              <a:rPr lang="es-ES" sz="1600" b="1" dirty="0">
                <a:solidFill>
                  <a:srgbClr val="000000"/>
                </a:solidFill>
              </a:rPr>
              <a:t>COVID-19 por centro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000000"/>
                </a:solidFill>
              </a:rPr>
              <a:t>Protocolo de detección y seguimiento </a:t>
            </a:r>
            <a:r>
              <a:rPr lang="es-ES" sz="1600" dirty="0">
                <a:solidFill>
                  <a:srgbClr val="000000"/>
                </a:solidFill>
              </a:rPr>
              <a:t>casos de COVID-19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000000"/>
                </a:solidFill>
              </a:rPr>
              <a:t>Relación directa del coordinador COVID </a:t>
            </a:r>
            <a:r>
              <a:rPr lang="es-ES" sz="1600" dirty="0">
                <a:solidFill>
                  <a:srgbClr val="000000"/>
                </a:solidFill>
              </a:rPr>
              <a:t>de los centros escolares </a:t>
            </a:r>
            <a:r>
              <a:rPr lang="es-ES" sz="1600" b="1" dirty="0">
                <a:solidFill>
                  <a:srgbClr val="000000"/>
                </a:solidFill>
              </a:rPr>
              <a:t>con </a:t>
            </a:r>
            <a:r>
              <a:rPr lang="es-ES" sz="1600" b="1" dirty="0" smtClean="0">
                <a:solidFill>
                  <a:srgbClr val="000000"/>
                </a:solidFill>
              </a:rPr>
              <a:t>el </a:t>
            </a:r>
            <a:r>
              <a:rPr lang="es-ES" sz="1600" b="1" dirty="0">
                <a:solidFill>
                  <a:srgbClr val="000000"/>
                </a:solidFill>
              </a:rPr>
              <a:t>personal de Dirección General de Salud Pública </a:t>
            </a:r>
            <a:r>
              <a:rPr lang="es-ES" sz="1600" dirty="0">
                <a:solidFill>
                  <a:srgbClr val="000000"/>
                </a:solidFill>
              </a:rPr>
              <a:t>para seguimiento de casos</a:t>
            </a:r>
          </a:p>
          <a:p>
            <a:pPr lvl="0"/>
            <a:endParaRPr lang="es-ES" sz="1600" dirty="0">
              <a:solidFill>
                <a:srgbClr val="000000"/>
              </a:solidFill>
            </a:endParaRPr>
          </a:p>
        </p:txBody>
      </p:sp>
      <p:pic>
        <p:nvPicPr>
          <p:cNvPr id="66" name="Imagen 65" descr="Attempra: Artículo- No son cuidadores, son educadore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71" y="2664236"/>
            <a:ext cx="903453" cy="797083"/>
          </a:xfrm>
          <a:prstGeom prst="rect">
            <a:avLst/>
          </a:prstGeom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832" y="5965332"/>
            <a:ext cx="432753" cy="42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84171" y="2477328"/>
            <a:ext cx="853630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000000"/>
                </a:solidFill>
              </a:rPr>
              <a:t>Presencialidad de todos los </a:t>
            </a:r>
            <a:r>
              <a:rPr lang="es-ES" sz="1600" b="1" dirty="0" smtClean="0">
                <a:solidFill>
                  <a:srgbClr val="000000"/>
                </a:solidFill>
              </a:rPr>
              <a:t>alumnos</a:t>
            </a:r>
            <a:endParaRPr lang="es-ES" sz="1600" b="1" dirty="0">
              <a:solidFill>
                <a:srgbClr val="00000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000000"/>
                </a:solidFill>
              </a:rPr>
              <a:t>Grupos de convivencia máximo 20 </a:t>
            </a:r>
            <a:r>
              <a:rPr lang="es-ES" sz="1600" b="1" dirty="0" smtClean="0">
                <a:solidFill>
                  <a:srgbClr val="000000"/>
                </a:solidFill>
              </a:rPr>
              <a:t>alumnos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1600" b="1" dirty="0" err="1" smtClean="0">
                <a:solidFill>
                  <a:srgbClr val="000000"/>
                </a:solidFill>
              </a:rPr>
              <a:t>Tests</a:t>
            </a:r>
            <a:r>
              <a:rPr lang="es-ES" sz="1600" b="1" dirty="0" smtClean="0">
                <a:solidFill>
                  <a:srgbClr val="000000"/>
                </a:solidFill>
              </a:rPr>
              <a:t> de anticuerpos contra COVID-19 al profesorado y PAS de los centros </a:t>
            </a:r>
            <a:r>
              <a:rPr lang="es-ES" sz="1600" dirty="0" smtClean="0">
                <a:solidFill>
                  <a:srgbClr val="000000"/>
                </a:solidFill>
              </a:rPr>
              <a:t>al inicio del curso</a:t>
            </a:r>
            <a:endParaRPr lang="es-ES" sz="1600" dirty="0">
              <a:solidFill>
                <a:srgbClr val="00000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279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in-títul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" t="11264" r="4160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043608" y="190381"/>
            <a:ext cx="7495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Dirección General de Bilingüismo </a:t>
            </a:r>
          </a:p>
          <a:p>
            <a:r>
              <a:rPr lang="es-ES" altLang="es-ES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y Calidad de la Enseñanza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62" y="82291"/>
            <a:ext cx="621405" cy="862510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0" y="0"/>
            <a:ext cx="9144000" cy="980728"/>
            <a:chOff x="0" y="0"/>
            <a:chExt cx="9144000" cy="980728"/>
          </a:xfrm>
        </p:grpSpPr>
        <p:sp>
          <p:nvSpPr>
            <p:cNvPr id="11" name="Rectángulo 10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rgbClr val="D1000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1043608" y="190381"/>
              <a:ext cx="792088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s-ES" dirty="0"/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62" y="82291"/>
              <a:ext cx="621405" cy="862510"/>
            </a:xfrm>
            <a:prstGeom prst="rect">
              <a:avLst/>
            </a:prstGeom>
          </p:spPr>
        </p:pic>
      </p:grpSp>
      <p:sp>
        <p:nvSpPr>
          <p:cNvPr id="17" name="CuadroTexto 4"/>
          <p:cNvSpPr txBox="1"/>
          <p:nvPr/>
        </p:nvSpPr>
        <p:spPr>
          <a:xfrm>
            <a:off x="107504" y="1086995"/>
            <a:ext cx="8741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 smtClean="0"/>
              <a:t>Educación Especial</a:t>
            </a:r>
          </a:p>
        </p:txBody>
      </p:sp>
      <p:sp>
        <p:nvSpPr>
          <p:cNvPr id="23" name="Rectángulo 11"/>
          <p:cNvSpPr/>
          <p:nvPr/>
        </p:nvSpPr>
        <p:spPr>
          <a:xfrm>
            <a:off x="1043608" y="236416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ESCENARIO II.  </a:t>
            </a:r>
            <a:endParaRPr lang="es-ES" sz="2000" dirty="0"/>
          </a:p>
        </p:txBody>
      </p:sp>
      <p:sp>
        <p:nvSpPr>
          <p:cNvPr id="48" name="Rectángulo 47"/>
          <p:cNvSpPr/>
          <p:nvPr/>
        </p:nvSpPr>
        <p:spPr>
          <a:xfrm>
            <a:off x="6228184" y="2626455"/>
            <a:ext cx="23111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400" dirty="0" smtClean="0"/>
              <a:t>.</a:t>
            </a:r>
            <a:endParaRPr lang="es-ES" sz="1400" dirty="0"/>
          </a:p>
        </p:txBody>
      </p:sp>
      <p:sp>
        <p:nvSpPr>
          <p:cNvPr id="53" name="CuadroTexto 52"/>
          <p:cNvSpPr txBox="1"/>
          <p:nvPr/>
        </p:nvSpPr>
        <p:spPr>
          <a:xfrm>
            <a:off x="3844500" y="1428572"/>
            <a:ext cx="3472188" cy="1144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2785" y="1246048"/>
            <a:ext cx="3090879" cy="52676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456" y="1574031"/>
            <a:ext cx="809065" cy="60794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475656" y="1556792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/>
              <a:t>5.545 alumnos comenzarán el 8 de septiembre en 69 centros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Los padres decidirán teniendo en cuenta el criterio médico la asistencia de sus hijos a los centros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 smtClean="0"/>
          </a:p>
        </p:txBody>
      </p:sp>
      <p:sp>
        <p:nvSpPr>
          <p:cNvPr id="15" name="CuadroTexto 14"/>
          <p:cNvSpPr txBox="1"/>
          <p:nvPr/>
        </p:nvSpPr>
        <p:spPr>
          <a:xfrm>
            <a:off x="1547664" y="3573016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/>
              <a:t>Incremento </a:t>
            </a:r>
            <a:r>
              <a:rPr lang="es-ES" sz="1600" b="1" dirty="0"/>
              <a:t>de autobuses escolares </a:t>
            </a:r>
            <a:r>
              <a:rPr lang="es-ES" sz="1600" dirty="0"/>
              <a:t>y adecuación de </a:t>
            </a:r>
            <a:r>
              <a:rPr lang="es-ES" sz="1600" dirty="0" smtClean="0"/>
              <a:t>horarios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Ventilación de los autobuses antes y después de su uso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Medidas extraordinarias de limpieza de los vehículos</a:t>
            </a:r>
            <a:endParaRPr lang="es-ES" sz="1600" dirty="0"/>
          </a:p>
        </p:txBody>
      </p:sp>
      <p:pic>
        <p:nvPicPr>
          <p:cNvPr id="64" name="Imagen 6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36" y="5661248"/>
            <a:ext cx="721309" cy="699115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1547664" y="5558469"/>
            <a:ext cx="810657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b="1" dirty="0" smtClean="0"/>
              <a:t>Coordinador COVID-19 por centro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b="1" dirty="0" smtClean="0"/>
              <a:t>Protocolo </a:t>
            </a:r>
            <a:r>
              <a:rPr lang="es-ES" sz="1600" b="1" dirty="0"/>
              <a:t>de detección y </a:t>
            </a:r>
            <a:r>
              <a:rPr lang="es-ES" sz="1600" b="1" dirty="0" smtClean="0"/>
              <a:t>seguimiento </a:t>
            </a:r>
            <a:r>
              <a:rPr lang="es-ES" sz="1600" dirty="0" smtClean="0"/>
              <a:t>casos </a:t>
            </a:r>
            <a:r>
              <a:rPr lang="es-ES" sz="1600" dirty="0"/>
              <a:t>de COVID-19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/>
              <a:t>Relación </a:t>
            </a:r>
            <a:r>
              <a:rPr lang="es-ES" sz="1600" b="1" dirty="0"/>
              <a:t>directa </a:t>
            </a:r>
            <a:r>
              <a:rPr lang="es-ES" sz="1600" b="1" dirty="0" smtClean="0"/>
              <a:t>del coordinador COVID de los centros escolares con el personal de Dirección General de Salud Pública </a:t>
            </a:r>
            <a:r>
              <a:rPr lang="es-ES" sz="1600" dirty="0" smtClean="0"/>
              <a:t>para seguimiento de casos</a:t>
            </a:r>
            <a:endParaRPr lang="es-ES" sz="1600" dirty="0"/>
          </a:p>
          <a:p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958" y="3584270"/>
            <a:ext cx="969673" cy="9266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772" y="4653136"/>
            <a:ext cx="1015859" cy="83754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547664" y="4510942"/>
            <a:ext cx="7301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err="1" smtClean="0"/>
              <a:t>PCRs</a:t>
            </a:r>
            <a:r>
              <a:rPr lang="es-ES" sz="1600" b="1" dirty="0" smtClean="0"/>
              <a:t> para todo el profesorado y el alumnado de educación especial </a:t>
            </a:r>
            <a:r>
              <a:rPr lang="es-ES" sz="1600" dirty="0" smtClean="0"/>
              <a:t>al inicio de curso de todos los cursos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err="1" smtClean="0"/>
              <a:t>Tests</a:t>
            </a:r>
            <a:r>
              <a:rPr lang="es-ES" sz="1600" b="1" dirty="0" smtClean="0"/>
              <a:t> de anticuerpos COVID-19 para profesorado y alumnado  </a:t>
            </a:r>
            <a:r>
              <a:rPr lang="es-ES" sz="1600" dirty="0" smtClean="0"/>
              <a:t>de forma periódica </a:t>
            </a:r>
            <a:endParaRPr lang="es-ES" dirty="0"/>
          </a:p>
        </p:txBody>
      </p:sp>
      <p:pic>
        <p:nvPicPr>
          <p:cNvPr id="22" name="Imagen 21" descr="trabajo por rincones (1) - Orientación Andújar - Recursos ...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15" y="2583833"/>
            <a:ext cx="1088879" cy="820811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275912"/>
            <a:ext cx="648072" cy="63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611560" y="2570225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000000"/>
                </a:solidFill>
              </a:rPr>
              <a:t>Presencialidad de todos los alumnos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000000"/>
                </a:solidFill>
              </a:rPr>
              <a:t>Grupos de </a:t>
            </a:r>
            <a:r>
              <a:rPr lang="es-ES" sz="1600" b="1">
                <a:solidFill>
                  <a:srgbClr val="000000"/>
                </a:solidFill>
              </a:rPr>
              <a:t>convivencia </a:t>
            </a:r>
            <a:r>
              <a:rPr lang="es-ES" sz="1600" b="1" smtClean="0">
                <a:solidFill>
                  <a:srgbClr val="000000"/>
                </a:solidFill>
              </a:rPr>
              <a:t>entre 6-8 </a:t>
            </a:r>
            <a:r>
              <a:rPr lang="es-ES" sz="1600" b="1" dirty="0" smtClean="0">
                <a:solidFill>
                  <a:srgbClr val="000000"/>
                </a:solidFill>
              </a:rPr>
              <a:t>(EBO) </a:t>
            </a:r>
            <a:r>
              <a:rPr lang="es-ES" sz="1600" b="1" dirty="0">
                <a:solidFill>
                  <a:srgbClr val="000000"/>
                </a:solidFill>
              </a:rPr>
              <a:t>o</a:t>
            </a:r>
            <a:r>
              <a:rPr lang="es-ES" sz="1600" b="1" dirty="0" smtClean="0">
                <a:solidFill>
                  <a:srgbClr val="000000"/>
                </a:solidFill>
              </a:rPr>
              <a:t> 15 alumnos (TVA)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1600" dirty="0"/>
              <a:t>Entradas y salidas escalonadas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51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in-títul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" t="11264" r="4160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043608" y="190381"/>
            <a:ext cx="7495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Dirección General de Bilingüismo </a:t>
            </a:r>
          </a:p>
          <a:p>
            <a:r>
              <a:rPr lang="es-ES" altLang="es-ES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y Calidad de la Enseñanza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62" y="82291"/>
            <a:ext cx="621405" cy="862510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0" y="0"/>
            <a:ext cx="9144000" cy="980728"/>
            <a:chOff x="0" y="0"/>
            <a:chExt cx="9144000" cy="980728"/>
          </a:xfrm>
        </p:grpSpPr>
        <p:sp>
          <p:nvSpPr>
            <p:cNvPr id="11" name="Rectángulo 10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rgbClr val="D1000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1043608" y="190381"/>
              <a:ext cx="792088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s-ES" dirty="0"/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62" y="82291"/>
              <a:ext cx="621405" cy="862510"/>
            </a:xfrm>
            <a:prstGeom prst="rect">
              <a:avLst/>
            </a:prstGeom>
          </p:spPr>
        </p:pic>
      </p:grpSp>
      <p:sp>
        <p:nvSpPr>
          <p:cNvPr id="19" name="CuadroTexto 4"/>
          <p:cNvSpPr txBox="1"/>
          <p:nvPr/>
        </p:nvSpPr>
        <p:spPr>
          <a:xfrm>
            <a:off x="107504" y="986754"/>
            <a:ext cx="8712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 smtClean="0"/>
              <a:t>Educación Infantil </a:t>
            </a:r>
            <a:r>
              <a:rPr lang="es-ES" sz="2000" b="1" i="1" dirty="0"/>
              <a:t>S</a:t>
            </a:r>
            <a:r>
              <a:rPr lang="es-ES" sz="2000" b="1" i="1" dirty="0" smtClean="0"/>
              <a:t>egundo </a:t>
            </a:r>
            <a:r>
              <a:rPr lang="es-ES" sz="2000" b="1" i="1" dirty="0"/>
              <a:t>C</a:t>
            </a:r>
            <a:r>
              <a:rPr lang="es-ES" sz="2000" b="1" i="1" dirty="0" smtClean="0"/>
              <a:t>iclo y Educación  Primaria</a:t>
            </a:r>
            <a:endParaRPr lang="es-ES" sz="2000" i="1" dirty="0" smtClean="0"/>
          </a:p>
        </p:txBody>
      </p:sp>
      <p:sp>
        <p:nvSpPr>
          <p:cNvPr id="23" name="Rectángulo 11"/>
          <p:cNvSpPr/>
          <p:nvPr/>
        </p:nvSpPr>
        <p:spPr>
          <a:xfrm>
            <a:off x="1043608" y="236416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ESCENARIO II.  </a:t>
            </a:r>
            <a:endParaRPr lang="es-ES" sz="2000" dirty="0"/>
          </a:p>
        </p:txBody>
      </p:sp>
      <p:sp>
        <p:nvSpPr>
          <p:cNvPr id="28" name="Rectángulo 27"/>
          <p:cNvSpPr/>
          <p:nvPr/>
        </p:nvSpPr>
        <p:spPr>
          <a:xfrm rot="10800000" flipV="1">
            <a:off x="426907" y="3368198"/>
            <a:ext cx="13908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400" b="1" dirty="0" smtClean="0">
                <a:solidFill>
                  <a:srgbClr val="FF0000"/>
                </a:solidFill>
              </a:rPr>
              <a:t>Reducción de </a:t>
            </a:r>
            <a:r>
              <a:rPr lang="es-ES" sz="1400" b="1" dirty="0">
                <a:solidFill>
                  <a:srgbClr val="FF0000"/>
                </a:solidFill>
              </a:rPr>
              <a:t>r</a:t>
            </a:r>
            <a:r>
              <a:rPr lang="es-ES" sz="1400" b="1" dirty="0" smtClean="0">
                <a:solidFill>
                  <a:srgbClr val="FF0000"/>
                </a:solidFill>
              </a:rPr>
              <a:t>atio de 25 a 20 alumnos  por clases</a:t>
            </a:r>
            <a:endParaRPr lang="es-ES" sz="1400" dirty="0"/>
          </a:p>
        </p:txBody>
      </p:sp>
      <p:sp>
        <p:nvSpPr>
          <p:cNvPr id="29" name="Rectángulo 28"/>
          <p:cNvSpPr/>
          <p:nvPr/>
        </p:nvSpPr>
        <p:spPr>
          <a:xfrm>
            <a:off x="3347864" y="3009876"/>
            <a:ext cx="19693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400" dirty="0" smtClean="0"/>
              <a:t>Distancia 1,5 m.</a:t>
            </a:r>
            <a:endParaRPr lang="es-ES" sz="1400" dirty="0"/>
          </a:p>
        </p:txBody>
      </p:sp>
      <p:sp>
        <p:nvSpPr>
          <p:cNvPr id="30" name="Rectángulo 29"/>
          <p:cNvSpPr/>
          <p:nvPr/>
        </p:nvSpPr>
        <p:spPr>
          <a:xfrm>
            <a:off x="3297551" y="3656617"/>
            <a:ext cx="26464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400" dirty="0" smtClean="0"/>
              <a:t>Convivencia estable </a:t>
            </a:r>
          </a:p>
          <a:p>
            <a:pPr lvl="0"/>
            <a:r>
              <a:rPr lang="es-ES" sz="1400" dirty="0" smtClean="0"/>
              <a:t>(máx. 20 alumnos)</a:t>
            </a:r>
            <a:endParaRPr lang="es-ES" sz="1400" dirty="0"/>
          </a:p>
        </p:txBody>
      </p:sp>
      <p:pic>
        <p:nvPicPr>
          <p:cNvPr id="31" name="Picture 4" descr="C:\Users\artur\AppData\Local\Temp\SNAGHTMLedfaf3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113" y="3726068"/>
            <a:ext cx="494566" cy="49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ector recto 17"/>
          <p:cNvCxnSpPr/>
          <p:nvPr/>
        </p:nvCxnSpPr>
        <p:spPr>
          <a:xfrm>
            <a:off x="5407252" y="3077368"/>
            <a:ext cx="2940" cy="10259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/>
          <p:nvPr/>
        </p:nvCxnSpPr>
        <p:spPr>
          <a:xfrm>
            <a:off x="2048783" y="3854722"/>
            <a:ext cx="626531" cy="2921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/>
          <p:cNvCxnSpPr/>
          <p:nvPr/>
        </p:nvCxnSpPr>
        <p:spPr>
          <a:xfrm>
            <a:off x="5423989" y="3080505"/>
            <a:ext cx="34639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/>
          <p:cNvCxnSpPr/>
          <p:nvPr/>
        </p:nvCxnSpPr>
        <p:spPr>
          <a:xfrm>
            <a:off x="5407252" y="4097681"/>
            <a:ext cx="38154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ángulo 47"/>
          <p:cNvSpPr/>
          <p:nvPr/>
        </p:nvSpPr>
        <p:spPr>
          <a:xfrm>
            <a:off x="5924883" y="2794662"/>
            <a:ext cx="2771334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s-ES" sz="1300" dirty="0" smtClean="0"/>
          </a:p>
          <a:p>
            <a:pPr lvl="0"/>
            <a:r>
              <a:rPr lang="es-ES" sz="1200" dirty="0" smtClean="0"/>
              <a:t>Organización de lugares alternativos en el centro, edificios municipales (centros culturales, polideportivos, bibliotecas…) u otros espacio</a:t>
            </a:r>
            <a:r>
              <a:rPr lang="es-ES" sz="1300" dirty="0" smtClean="0"/>
              <a:t>s</a:t>
            </a:r>
            <a:r>
              <a:rPr lang="es-ES" sz="1400" dirty="0" smtClean="0"/>
              <a:t>.</a:t>
            </a:r>
          </a:p>
          <a:p>
            <a:pPr lvl="0"/>
            <a:endParaRPr lang="es-ES" sz="1200" dirty="0" smtClean="0"/>
          </a:p>
          <a:p>
            <a:pPr lvl="0"/>
            <a:r>
              <a:rPr lang="es-ES" sz="1200" dirty="0" smtClean="0"/>
              <a:t> Flexibilizar </a:t>
            </a:r>
            <a:r>
              <a:rPr lang="es-ES" sz="1200" dirty="0"/>
              <a:t>horarios y materias</a:t>
            </a:r>
            <a:endParaRPr lang="es-ES" sz="1200" dirty="0" smtClean="0"/>
          </a:p>
          <a:p>
            <a:pPr lvl="0"/>
            <a:endParaRPr lang="es-ES" sz="1400" dirty="0"/>
          </a:p>
        </p:txBody>
      </p:sp>
      <p:sp>
        <p:nvSpPr>
          <p:cNvPr id="53" name="CuadroTexto 52"/>
          <p:cNvSpPr txBox="1"/>
          <p:nvPr/>
        </p:nvSpPr>
        <p:spPr>
          <a:xfrm>
            <a:off x="3513887" y="691871"/>
            <a:ext cx="3472188" cy="1144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5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451" y="2957814"/>
            <a:ext cx="544150" cy="53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ectángulo 56"/>
          <p:cNvSpPr/>
          <p:nvPr/>
        </p:nvSpPr>
        <p:spPr>
          <a:xfrm>
            <a:off x="6809619" y="4892835"/>
            <a:ext cx="14269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200" dirty="0" smtClean="0"/>
              <a:t>    </a:t>
            </a:r>
            <a:endParaRPr lang="es-ES" sz="1200" b="1" dirty="0" smtClean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906" y="2404489"/>
            <a:ext cx="1091279" cy="77425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615185" y="2377271"/>
            <a:ext cx="5045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 smtClean="0"/>
              <a:t>Presencialidad de todos los alumnos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 smtClean="0"/>
              <a:t>Reducción de clases</a:t>
            </a:r>
            <a:r>
              <a:rPr lang="es-ES" sz="1400" dirty="0" smtClean="0"/>
              <a:t>: grupos estables de convivencia</a:t>
            </a:r>
            <a:endParaRPr lang="es-ES" sz="1400" dirty="0"/>
          </a:p>
        </p:txBody>
      </p:sp>
      <p:pic>
        <p:nvPicPr>
          <p:cNvPr id="50" name="Imagen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488" y="1539093"/>
            <a:ext cx="970637" cy="729348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1675837" y="1381847"/>
            <a:ext cx="68634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 smtClean="0"/>
              <a:t>195.666 alumnos de segundo ciclo de educación infantil y  211.380 alumnos de 1º, 2º 3º de educación primaria comenzarán el 8 de septiembre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 smtClean="0"/>
              <a:t>220.361 alumnos de 4º, 5º y 6º de educación primaria comenzarán el 17 de septiembre</a:t>
            </a:r>
            <a:endParaRPr lang="es-ES" sz="1400" b="1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906" y="4323416"/>
            <a:ext cx="621028" cy="689488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1435880" y="4382707"/>
            <a:ext cx="73181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 smtClean="0"/>
              <a:t>Uso de mascarilla de los alumnos mayores de 6 años en el centro escolar de forma permanente, si mejora la situación epidemiológica, la mascarilla sería obligatoria a partir de los 11 años </a:t>
            </a:r>
            <a:endParaRPr lang="es-ES" sz="1400" b="1" dirty="0"/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6175" y="5169834"/>
            <a:ext cx="603556" cy="603556"/>
          </a:xfrm>
          <a:prstGeom prst="rect">
            <a:avLst/>
          </a:prstGeom>
        </p:spPr>
      </p:pic>
      <p:sp>
        <p:nvSpPr>
          <p:cNvPr id="35" name="CuadroTexto 34"/>
          <p:cNvSpPr txBox="1"/>
          <p:nvPr/>
        </p:nvSpPr>
        <p:spPr>
          <a:xfrm>
            <a:off x="1435879" y="5086092"/>
            <a:ext cx="74566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Incremento de </a:t>
            </a:r>
            <a:r>
              <a:rPr lang="es-ES" sz="1400" b="1" dirty="0" smtClean="0"/>
              <a:t>200 técnicos especialistas de infantil y primaria</a:t>
            </a:r>
            <a:r>
              <a:rPr lang="es-ES" sz="1400" dirty="0" smtClean="0"/>
              <a:t>, aumento de </a:t>
            </a:r>
            <a:r>
              <a:rPr lang="es-ES" sz="1400" b="1" dirty="0" smtClean="0"/>
              <a:t>1.200 maestros de educación infantil </a:t>
            </a:r>
            <a:r>
              <a:rPr lang="es-ES" sz="1400" dirty="0" smtClean="0"/>
              <a:t>y de </a:t>
            </a:r>
            <a:r>
              <a:rPr lang="es-ES" sz="1400" b="1" dirty="0" smtClean="0"/>
              <a:t>2.400 maestros de otras especialidades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/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3919" y="5932335"/>
            <a:ext cx="719390" cy="695004"/>
          </a:xfrm>
          <a:prstGeom prst="rect">
            <a:avLst/>
          </a:prstGeom>
        </p:spPr>
      </p:pic>
      <p:sp>
        <p:nvSpPr>
          <p:cNvPr id="52" name="Rectángulo 51"/>
          <p:cNvSpPr/>
          <p:nvPr/>
        </p:nvSpPr>
        <p:spPr>
          <a:xfrm>
            <a:off x="1475656" y="5628541"/>
            <a:ext cx="76896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300" b="1" dirty="0">
                <a:solidFill>
                  <a:srgbClr val="000000"/>
                </a:solidFill>
              </a:rPr>
              <a:t>Coordinador COVID-19 por centro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300" b="1" dirty="0">
                <a:solidFill>
                  <a:srgbClr val="000000"/>
                </a:solidFill>
              </a:rPr>
              <a:t>Protocolo de detección y seguimiento </a:t>
            </a:r>
            <a:r>
              <a:rPr lang="es-ES" sz="1300" dirty="0">
                <a:solidFill>
                  <a:srgbClr val="000000"/>
                </a:solidFill>
              </a:rPr>
              <a:t>casos de </a:t>
            </a:r>
            <a:r>
              <a:rPr lang="es-ES" sz="1300" dirty="0" smtClean="0">
                <a:solidFill>
                  <a:srgbClr val="000000"/>
                </a:solidFill>
              </a:rPr>
              <a:t>COVID-19. </a:t>
            </a:r>
            <a:endParaRPr lang="es-ES" sz="1300" dirty="0">
              <a:solidFill>
                <a:srgbClr val="00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300" b="1" dirty="0" smtClean="0">
                <a:solidFill>
                  <a:srgbClr val="000000"/>
                </a:solidFill>
              </a:rPr>
              <a:t>Se propondrá el uso de cámaras de grabación en directo en las clases cuando los alumnos estén infectados o en cuarenta por COVID en sus domicilios</a:t>
            </a:r>
            <a:endParaRPr lang="es-ES" sz="1300" b="1" dirty="0">
              <a:solidFill>
                <a:srgbClr val="00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300" b="1" dirty="0">
                <a:solidFill>
                  <a:srgbClr val="000000"/>
                </a:solidFill>
              </a:rPr>
              <a:t>Relación directa del coordinador COVID de los centros escolares con </a:t>
            </a:r>
            <a:r>
              <a:rPr lang="es-ES" sz="1300" b="1" dirty="0" smtClean="0">
                <a:solidFill>
                  <a:srgbClr val="000000"/>
                </a:solidFill>
              </a:rPr>
              <a:t>el </a:t>
            </a:r>
            <a:r>
              <a:rPr lang="es-ES" sz="1300" b="1" dirty="0">
                <a:solidFill>
                  <a:srgbClr val="000000"/>
                </a:solidFill>
              </a:rPr>
              <a:t>personal de Dirección General de Salud Pública </a:t>
            </a:r>
            <a:r>
              <a:rPr lang="es-ES" sz="1300" dirty="0">
                <a:solidFill>
                  <a:srgbClr val="000000"/>
                </a:solidFill>
              </a:rPr>
              <a:t>para seguimiento de casos</a:t>
            </a:r>
          </a:p>
          <a:p>
            <a:pPr lvl="0"/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606301"/>
            <a:ext cx="446619" cy="43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echa abajo 2"/>
          <p:cNvSpPr/>
          <p:nvPr/>
        </p:nvSpPr>
        <p:spPr>
          <a:xfrm>
            <a:off x="1699717" y="3398358"/>
            <a:ext cx="449541" cy="69932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9" name="Conector recto de flecha 38"/>
          <p:cNvCxnSpPr/>
          <p:nvPr/>
        </p:nvCxnSpPr>
        <p:spPr>
          <a:xfrm flipV="1">
            <a:off x="2081810" y="3329225"/>
            <a:ext cx="637238" cy="2896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77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in-títul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" t="11264" r="4160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043608" y="190381"/>
            <a:ext cx="7495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Dirección General de Bilingüismo </a:t>
            </a:r>
          </a:p>
          <a:p>
            <a:r>
              <a:rPr lang="es-ES" altLang="es-ES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y Calidad de la Enseñanza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62" y="82291"/>
            <a:ext cx="621405" cy="862510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0" y="0"/>
            <a:ext cx="9144000" cy="980728"/>
            <a:chOff x="0" y="0"/>
            <a:chExt cx="9144000" cy="980728"/>
          </a:xfrm>
        </p:grpSpPr>
        <p:sp>
          <p:nvSpPr>
            <p:cNvPr id="11" name="Rectángulo 10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rgbClr val="D1000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1043608" y="190381"/>
              <a:ext cx="792088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s-ES" dirty="0"/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62" y="82291"/>
              <a:ext cx="621405" cy="862510"/>
            </a:xfrm>
            <a:prstGeom prst="rect">
              <a:avLst/>
            </a:prstGeom>
          </p:spPr>
        </p:pic>
      </p:grpSp>
      <p:sp>
        <p:nvSpPr>
          <p:cNvPr id="23" name="Rectángulo 11"/>
          <p:cNvSpPr/>
          <p:nvPr/>
        </p:nvSpPr>
        <p:spPr>
          <a:xfrm>
            <a:off x="1043608" y="236416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ESCENARIO II.  </a:t>
            </a:r>
            <a:endParaRPr lang="es-ES" sz="2000" dirty="0"/>
          </a:p>
        </p:txBody>
      </p:sp>
      <p:sp>
        <p:nvSpPr>
          <p:cNvPr id="24" name="CuadroTexto 4"/>
          <p:cNvSpPr txBox="1"/>
          <p:nvPr/>
        </p:nvSpPr>
        <p:spPr>
          <a:xfrm>
            <a:off x="107504" y="4051456"/>
            <a:ext cx="8821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u="sng" dirty="0">
                <a:solidFill>
                  <a:srgbClr val="0070C0"/>
                </a:solidFill>
              </a:rPr>
              <a:t>3º, </a:t>
            </a:r>
            <a:r>
              <a:rPr lang="es-ES" sz="2000" b="1" i="1" u="sng" dirty="0" smtClean="0">
                <a:solidFill>
                  <a:srgbClr val="0070C0"/>
                </a:solidFill>
              </a:rPr>
              <a:t>4º </a:t>
            </a:r>
            <a:r>
              <a:rPr lang="es-ES" sz="2000" b="1" i="1" u="sng" dirty="0">
                <a:solidFill>
                  <a:srgbClr val="0070C0"/>
                </a:solidFill>
              </a:rPr>
              <a:t>de la </a:t>
            </a:r>
            <a:r>
              <a:rPr lang="es-ES" sz="2000" b="1" i="1" u="sng" dirty="0" smtClean="0">
                <a:solidFill>
                  <a:srgbClr val="0070C0"/>
                </a:solidFill>
              </a:rPr>
              <a:t>ESO (14 -16 años), Bachillerato (16-18 años) </a:t>
            </a:r>
            <a:r>
              <a:rPr lang="es-ES" sz="2000" b="1" i="1" u="sng" dirty="0">
                <a:solidFill>
                  <a:srgbClr val="0070C0"/>
                </a:solidFill>
              </a:rPr>
              <a:t>FP y E. Adultos</a:t>
            </a:r>
            <a:endParaRPr lang="es-ES" sz="2000" i="1" u="sng" dirty="0">
              <a:solidFill>
                <a:srgbClr val="0070C0"/>
              </a:solidFill>
            </a:endParaRPr>
          </a:p>
        </p:txBody>
      </p:sp>
      <p:pic>
        <p:nvPicPr>
          <p:cNvPr id="45" name="Picture 4" descr="C:\Users\artur\AppData\Local\Temp\SNAGHTMLdc8d4b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101" y="6189349"/>
            <a:ext cx="456753" cy="45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ángulo 45"/>
          <p:cNvSpPr/>
          <p:nvPr/>
        </p:nvSpPr>
        <p:spPr>
          <a:xfrm>
            <a:off x="1763688" y="6402479"/>
            <a:ext cx="11507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400" b="1" dirty="0" smtClean="0">
                <a:solidFill>
                  <a:srgbClr val="002060"/>
                </a:solidFill>
              </a:rPr>
              <a:t>Ejemplos:</a:t>
            </a:r>
            <a:endParaRPr lang="es-ES" sz="1400" b="1" dirty="0">
              <a:solidFill>
                <a:srgbClr val="00206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914444" y="4925010"/>
            <a:ext cx="34558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400" b="1" dirty="0" smtClean="0"/>
          </a:p>
          <a:p>
            <a:endParaRPr lang="es-ES" sz="1400" b="1" dirty="0"/>
          </a:p>
          <a:p>
            <a:endParaRPr lang="es-ES" sz="1400" b="1" dirty="0" smtClean="0"/>
          </a:p>
          <a:p>
            <a:endParaRPr lang="es-ES" sz="1400" b="1" dirty="0"/>
          </a:p>
          <a:p>
            <a:endParaRPr lang="es-ES" sz="1400" b="1" dirty="0" smtClean="0"/>
          </a:p>
        </p:txBody>
      </p:sp>
      <p:sp>
        <p:nvSpPr>
          <p:cNvPr id="42" name="Rectángulo 41"/>
          <p:cNvSpPr/>
          <p:nvPr/>
        </p:nvSpPr>
        <p:spPr>
          <a:xfrm>
            <a:off x="6804248" y="6094561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200" b="1" dirty="0"/>
              <a:t>Franjas horarias</a:t>
            </a:r>
          </a:p>
          <a:p>
            <a:pPr marL="285750" indent="-285750">
              <a:buFontTx/>
              <a:buChar char="-"/>
            </a:pPr>
            <a:r>
              <a:rPr lang="es-ES" sz="1200" dirty="0"/>
              <a:t>8 – 12 h.</a:t>
            </a:r>
          </a:p>
          <a:p>
            <a:pPr marL="285750" indent="-285750">
              <a:buFontTx/>
              <a:buChar char="-"/>
            </a:pPr>
            <a:r>
              <a:rPr lang="es-ES" sz="1200" dirty="0"/>
              <a:t>12 – 16 h.</a:t>
            </a:r>
          </a:p>
        </p:txBody>
      </p:sp>
      <p:cxnSp>
        <p:nvCxnSpPr>
          <p:cNvPr id="41" name="Conector recto de flecha 40"/>
          <p:cNvCxnSpPr/>
          <p:nvPr/>
        </p:nvCxnSpPr>
        <p:spPr>
          <a:xfrm>
            <a:off x="6134933" y="2635135"/>
            <a:ext cx="597307" cy="349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6078227" y="6082141"/>
            <a:ext cx="2166087" cy="7394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6535" y="1245361"/>
            <a:ext cx="3090879" cy="526768"/>
          </a:xfrm>
          <a:prstGeom prst="rect">
            <a:avLst/>
          </a:prstGeom>
        </p:spPr>
      </p:pic>
      <p:pic>
        <p:nvPicPr>
          <p:cNvPr id="5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985" y="2311317"/>
            <a:ext cx="638191" cy="64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ángulo 48"/>
          <p:cNvSpPr/>
          <p:nvPr/>
        </p:nvSpPr>
        <p:spPr>
          <a:xfrm>
            <a:off x="2991732" y="6109432"/>
            <a:ext cx="2132508" cy="712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1" name="Imagen 60"/>
          <p:cNvPicPr/>
          <p:nvPr/>
        </p:nvPicPr>
        <p:blipFill rotWithShape="1">
          <a:blip r:embed="rId8"/>
          <a:srcRect l="27094" t="14490" r="59219" b="56531"/>
          <a:stretch/>
        </p:blipFill>
        <p:spPr bwMode="auto">
          <a:xfrm>
            <a:off x="3154014" y="6142988"/>
            <a:ext cx="739139" cy="502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239062" y="848170"/>
            <a:ext cx="418892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i="1" dirty="0"/>
              <a:t>ESO, Bachillerato, FP y E. </a:t>
            </a:r>
            <a:r>
              <a:rPr lang="es-ES" b="1" i="1" dirty="0" smtClean="0"/>
              <a:t>Adultos</a:t>
            </a:r>
          </a:p>
          <a:p>
            <a:pPr>
              <a:lnSpc>
                <a:spcPct val="150000"/>
              </a:lnSpc>
            </a:pPr>
            <a:r>
              <a:rPr lang="es-ES" b="1" u="sng" dirty="0" smtClean="0">
                <a:solidFill>
                  <a:srgbClr val="0070C0"/>
                </a:solidFill>
              </a:rPr>
              <a:t>1º y 2º de la ESO (11-13 años) </a:t>
            </a:r>
            <a:endParaRPr lang="es-ES" b="1" u="sng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es-ES" dirty="0"/>
          </a:p>
        </p:txBody>
      </p:sp>
      <p:pic>
        <p:nvPicPr>
          <p:cNvPr id="7" name="Imagen 6" descr="¿Cuáles son los principales factores que explican el ...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19" y="5854626"/>
            <a:ext cx="1230393" cy="92279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248408" y="2418919"/>
            <a:ext cx="455035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Presencialidad total de los </a:t>
            </a:r>
            <a:r>
              <a:rPr lang="es-ES" sz="1400" b="1" dirty="0" smtClean="0"/>
              <a:t>alumnos</a:t>
            </a:r>
          </a:p>
          <a:p>
            <a:r>
              <a:rPr lang="es-ES" sz="1400" b="1" dirty="0"/>
              <a:t>Reducción </a:t>
            </a:r>
            <a:r>
              <a:rPr lang="es-ES" sz="1400" b="1" dirty="0" smtClean="0"/>
              <a:t>de grupos de 30 alumnos a 23</a:t>
            </a:r>
          </a:p>
          <a:p>
            <a:r>
              <a:rPr lang="es-ES" sz="1400" b="1" dirty="0" smtClean="0"/>
              <a:t>(distancia de 1,5 m)</a:t>
            </a:r>
            <a:endParaRPr lang="es-ES" sz="1400" b="1" dirty="0"/>
          </a:p>
          <a:p>
            <a:endParaRPr lang="es-ES" sz="1600" b="1" dirty="0"/>
          </a:p>
        </p:txBody>
      </p:sp>
      <p:pic>
        <p:nvPicPr>
          <p:cNvPr id="9" name="Imagen 8" descr="Час одељењског старешине – други разред | Хајде да се играмо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80" y="2414326"/>
            <a:ext cx="888436" cy="747821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6666118" y="1638740"/>
            <a:ext cx="2262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400" dirty="0" smtClean="0"/>
          </a:p>
          <a:p>
            <a:r>
              <a:rPr lang="es-ES" sz="1400" dirty="0" smtClean="0"/>
              <a:t>Organización de lugares alternativos en el centro, edificios municipales u otros espacios</a:t>
            </a:r>
          </a:p>
          <a:p>
            <a:endParaRPr lang="es-ES" sz="1400" dirty="0" smtClean="0"/>
          </a:p>
          <a:p>
            <a:r>
              <a:rPr lang="es-ES" sz="1400" dirty="0" smtClean="0"/>
              <a:t>Flexibilización horarios y materias</a:t>
            </a:r>
          </a:p>
          <a:p>
            <a:endParaRPr lang="es-ES" sz="1400" dirty="0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5837" y="3275473"/>
            <a:ext cx="872479" cy="728463"/>
          </a:xfrm>
          <a:prstGeom prst="rect">
            <a:avLst/>
          </a:prstGeom>
        </p:spPr>
      </p:pic>
      <p:sp>
        <p:nvSpPr>
          <p:cNvPr id="33" name="CuadroTexto 32"/>
          <p:cNvSpPr txBox="1"/>
          <p:nvPr/>
        </p:nvSpPr>
        <p:spPr>
          <a:xfrm>
            <a:off x="1309391" y="3250178"/>
            <a:ext cx="5462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Se contratarán 2.081 profesores de las distintas especialidades</a:t>
            </a:r>
            <a:endParaRPr lang="es-ES" sz="1400" b="1" dirty="0"/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2396" y="1817063"/>
            <a:ext cx="937465" cy="540600"/>
          </a:xfrm>
          <a:prstGeom prst="rect">
            <a:avLst/>
          </a:prstGeom>
        </p:spPr>
      </p:pic>
      <p:sp>
        <p:nvSpPr>
          <p:cNvPr id="35" name="Rectángulo 34"/>
          <p:cNvSpPr/>
          <p:nvPr/>
        </p:nvSpPr>
        <p:spPr>
          <a:xfrm>
            <a:off x="3902635" y="5009648"/>
            <a:ext cx="5803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/>
              <a:t> </a:t>
            </a:r>
            <a:endParaRPr lang="es-ES" sz="1100" dirty="0"/>
          </a:p>
        </p:txBody>
      </p:sp>
      <p:sp>
        <p:nvSpPr>
          <p:cNvPr id="37" name="CuadroTexto 36"/>
          <p:cNvSpPr txBox="1"/>
          <p:nvPr/>
        </p:nvSpPr>
        <p:spPr>
          <a:xfrm>
            <a:off x="1309392" y="1859897"/>
            <a:ext cx="4630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152.628 alumnos de 1º y 2º de la ESO comenzarán las clases el 18 de septiembre</a:t>
            </a:r>
            <a:endParaRPr lang="es-ES" sz="1400" b="1" dirty="0"/>
          </a:p>
        </p:txBody>
      </p:sp>
      <p:sp>
        <p:nvSpPr>
          <p:cNvPr id="39" name="Rectángulo 38"/>
          <p:cNvSpPr/>
          <p:nvPr/>
        </p:nvSpPr>
        <p:spPr>
          <a:xfrm>
            <a:off x="1455573" y="5615929"/>
            <a:ext cx="6788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400" b="1" dirty="0">
                <a:solidFill>
                  <a:srgbClr val="000000"/>
                </a:solidFill>
              </a:rPr>
              <a:t>Los centros garantizarán la presencialidad entre 1/3 y 1/2 del horario semanal para todos los alumnos</a:t>
            </a:r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1777" y="4636990"/>
            <a:ext cx="846547" cy="540600"/>
          </a:xfrm>
          <a:prstGeom prst="rect">
            <a:avLst/>
          </a:prstGeom>
        </p:spPr>
      </p:pic>
      <p:sp>
        <p:nvSpPr>
          <p:cNvPr id="51" name="CuadroTexto 50"/>
          <p:cNvSpPr txBox="1"/>
          <p:nvPr/>
        </p:nvSpPr>
        <p:spPr>
          <a:xfrm>
            <a:off x="1455572" y="3481272"/>
            <a:ext cx="75339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400" b="1" dirty="0" smtClean="0"/>
          </a:p>
          <a:p>
            <a:endParaRPr lang="es-ES" sz="1400" b="1" dirty="0"/>
          </a:p>
          <a:p>
            <a:endParaRPr lang="es-ES" sz="1400" b="1" dirty="0" smtClean="0"/>
          </a:p>
          <a:p>
            <a:r>
              <a:rPr lang="es-ES" sz="1400" b="1" dirty="0" smtClean="0"/>
              <a:t> </a:t>
            </a:r>
            <a:endParaRPr lang="es-ES" sz="1400" b="1" dirty="0"/>
          </a:p>
          <a:p>
            <a:r>
              <a:rPr lang="es-ES" sz="1400" b="1" dirty="0" smtClean="0"/>
              <a:t>135.298 alumnos de 3º, 4º de la ESO  y  los más de 108.465 de Bachillerato comenzarán el 9 de septiembre</a:t>
            </a:r>
          </a:p>
          <a:p>
            <a:r>
              <a:rPr lang="es-ES" sz="1400" b="1" dirty="0" smtClean="0"/>
              <a:t>25.069 alumnos de Escuelas de </a:t>
            </a:r>
            <a:r>
              <a:rPr lang="es-ES" sz="1400" b="1" dirty="0"/>
              <a:t>A</a:t>
            </a:r>
            <a:r>
              <a:rPr lang="es-ES" sz="1400" b="1" dirty="0" smtClean="0"/>
              <a:t>dultos comenzarán el 14 de septiembre</a:t>
            </a:r>
          </a:p>
          <a:p>
            <a:r>
              <a:rPr lang="es-ES" sz="1400" b="1" dirty="0" smtClean="0"/>
              <a:t>51.974 alumnos de FP G. Básica y FP G</a:t>
            </a:r>
            <a:r>
              <a:rPr lang="es-ES" sz="1400" b="1" dirty="0"/>
              <a:t>.</a:t>
            </a:r>
            <a:r>
              <a:rPr lang="es-ES" sz="1400" b="1" dirty="0" smtClean="0"/>
              <a:t> Medio </a:t>
            </a:r>
            <a:r>
              <a:rPr lang="es-ES" sz="1400" b="1" dirty="0"/>
              <a:t>S</a:t>
            </a:r>
            <a:r>
              <a:rPr lang="es-ES" sz="1400" b="1" dirty="0" smtClean="0"/>
              <a:t>uperior comenzarán el 18 de septiembre</a:t>
            </a:r>
          </a:p>
          <a:p>
            <a:r>
              <a:rPr lang="es-ES" sz="1400" b="1" dirty="0" smtClean="0"/>
              <a:t>54.060 alumnos de FP grado superior comenzarán el 28 de septiembre</a:t>
            </a:r>
            <a:endParaRPr lang="es-ES" sz="1400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3851920" y="6042561"/>
            <a:ext cx="1370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100" b="1">
                <a:solidFill>
                  <a:srgbClr val="000000"/>
                </a:solidFill>
              </a:rPr>
              <a:t>Días alternos</a:t>
            </a:r>
          </a:p>
          <a:p>
            <a:pPr lvl="0"/>
            <a:r>
              <a:rPr lang="es-ES" sz="1100">
                <a:solidFill>
                  <a:srgbClr val="000000"/>
                </a:solidFill>
              </a:rPr>
              <a:t>-   L y X ½ clase</a:t>
            </a:r>
          </a:p>
          <a:p>
            <a:pPr lvl="0"/>
            <a:r>
              <a:rPr lang="es-ES" sz="1100">
                <a:solidFill>
                  <a:srgbClr val="000000"/>
                </a:solidFill>
              </a:rPr>
              <a:t>-   M y J ½ clase</a:t>
            </a:r>
          </a:p>
          <a:p>
            <a:pPr lvl="0"/>
            <a:r>
              <a:rPr lang="es-ES" sz="1100">
                <a:solidFill>
                  <a:srgbClr val="000000"/>
                </a:solidFill>
              </a:rPr>
              <a:t>-   V  on line</a:t>
            </a:r>
            <a:endParaRPr lang="es-ES" sz="1100" dirty="0">
              <a:solidFill>
                <a:srgbClr val="000000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34933" y="2285332"/>
            <a:ext cx="648474" cy="33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1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2565400"/>
            <a:ext cx="9144000" cy="4292600"/>
          </a:xfrm>
          <a:prstGeom prst="rect">
            <a:avLst/>
          </a:prstGeom>
          <a:gradFill rotWithShape="1">
            <a:gsLst>
              <a:gs pos="0">
                <a:srgbClr val="BACAF6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 dirty="0"/>
          </a:p>
        </p:txBody>
      </p:sp>
      <p:pic>
        <p:nvPicPr>
          <p:cNvPr id="5" name="Picture 4" descr="Sin-títul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" t="11264" r="4160"/>
          <a:stretch>
            <a:fillRect/>
          </a:stretch>
        </p:blipFill>
        <p:spPr bwMode="auto">
          <a:xfrm>
            <a:off x="4788024" y="0"/>
            <a:ext cx="4355976" cy="112553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089" y="61728"/>
            <a:ext cx="621405" cy="862510"/>
          </a:xfrm>
          <a:prstGeom prst="rect">
            <a:avLst/>
          </a:prstGeom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547664" y="3284984"/>
            <a:ext cx="61315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3600" b="1" i="1" dirty="0" smtClean="0"/>
              <a:t>CALENDARIO DE INICIO DE CURSO 2020-2021</a:t>
            </a:r>
            <a:endParaRPr lang="es-ES" altLang="es-ES" sz="2400" dirty="0"/>
          </a:p>
        </p:txBody>
      </p:sp>
    </p:spTree>
    <p:extLst>
      <p:ext uri="{BB962C8B-B14F-4D97-AF65-F5344CB8AC3E}">
        <p14:creationId xmlns:p14="http://schemas.microsoft.com/office/powerpoint/2010/main" val="352081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in-títul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" t="11264" r="4160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043608" y="190381"/>
            <a:ext cx="7495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Dirección General de Bilingüismo </a:t>
            </a:r>
          </a:p>
          <a:p>
            <a:r>
              <a:rPr lang="es-ES" altLang="es-ES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y Calidad de la Enseñanza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62" y="82291"/>
            <a:ext cx="621405" cy="862510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0" y="0"/>
            <a:ext cx="9144000" cy="980728"/>
            <a:chOff x="0" y="0"/>
            <a:chExt cx="9144000" cy="980728"/>
          </a:xfrm>
        </p:grpSpPr>
        <p:sp>
          <p:nvSpPr>
            <p:cNvPr id="11" name="Rectángulo 10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rgbClr val="D1000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62" y="82291"/>
              <a:ext cx="621405" cy="862510"/>
            </a:xfrm>
            <a:prstGeom prst="rect">
              <a:avLst/>
            </a:prstGeom>
          </p:spPr>
        </p:pic>
      </p:grpSp>
      <p:sp>
        <p:nvSpPr>
          <p:cNvPr id="21" name="Rectángulo 11"/>
          <p:cNvSpPr/>
          <p:nvPr/>
        </p:nvSpPr>
        <p:spPr>
          <a:xfrm>
            <a:off x="971600" y="134768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APERTURA ESCALONADA DEL CURSO EN LA COMUNIDAD DE MADRID: ESCENARIO II </a:t>
            </a:r>
            <a:endParaRPr lang="es-ES" sz="2400" dirty="0"/>
          </a:p>
        </p:txBody>
      </p:sp>
      <p:sp>
        <p:nvSpPr>
          <p:cNvPr id="3075" name="CuadroTexto 3074"/>
          <p:cNvSpPr txBox="1"/>
          <p:nvPr/>
        </p:nvSpPr>
        <p:spPr>
          <a:xfrm>
            <a:off x="107504" y="2132856"/>
            <a:ext cx="897694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b="1" dirty="0" smtClean="0"/>
          </a:p>
          <a:p>
            <a:r>
              <a:rPr lang="es-ES" sz="1400" b="1" dirty="0" smtClean="0"/>
              <a:t>1º ciclo de infantil (0-3 años) 		+ 92.600 alumnos		4 de septiembre</a:t>
            </a:r>
          </a:p>
          <a:p>
            <a:endParaRPr lang="es-ES" sz="1400" b="1" dirty="0" smtClean="0"/>
          </a:p>
          <a:p>
            <a:r>
              <a:rPr lang="es-ES" sz="1400" b="1" dirty="0" smtClean="0"/>
              <a:t>2º ciclo de infantil (3-6 años)		+ 195.650 alumnos		8 de septiembre</a:t>
            </a:r>
          </a:p>
          <a:p>
            <a:endParaRPr lang="es-ES" sz="1400" b="1" dirty="0" smtClean="0"/>
          </a:p>
          <a:p>
            <a:r>
              <a:rPr lang="es-ES" sz="1400" b="1" dirty="0" smtClean="0"/>
              <a:t>1º, 2º, 3º de ed. primaria (6- 8 años)	+ 211.350 alumnos		8 de septiembre</a:t>
            </a:r>
          </a:p>
          <a:p>
            <a:endParaRPr lang="es-ES" sz="1400" b="1" dirty="0" smtClean="0"/>
          </a:p>
          <a:p>
            <a:r>
              <a:rPr lang="es-ES" sz="1400" b="1" dirty="0" smtClean="0"/>
              <a:t>4º, 5º y 6º de ed. primaria (8 a 10)	+ 220.300 alumnos		17 de septiembre</a:t>
            </a:r>
          </a:p>
          <a:p>
            <a:endParaRPr lang="es-ES" sz="1400" b="1" dirty="0" smtClean="0"/>
          </a:p>
          <a:p>
            <a:r>
              <a:rPr lang="es-ES" sz="1400" b="1" dirty="0" smtClean="0"/>
              <a:t>1º y 2º de la ESO (10-12 años)		+ 151.600 alumnos		18 de septiembre</a:t>
            </a:r>
          </a:p>
          <a:p>
            <a:endParaRPr lang="es-ES" sz="1400" b="1" dirty="0" smtClean="0"/>
          </a:p>
          <a:p>
            <a:r>
              <a:rPr lang="es-ES" sz="1400" b="1" dirty="0" smtClean="0"/>
              <a:t>3º y 4º de la ESO (12-16 años)		 + 135.200 alumnos		9  de septiembre		</a:t>
            </a:r>
          </a:p>
          <a:p>
            <a:r>
              <a:rPr lang="es-ES" sz="1400" b="1" dirty="0" smtClean="0"/>
              <a:t>FP G. </a:t>
            </a:r>
            <a:r>
              <a:rPr lang="es-ES" sz="1400" b="1" dirty="0"/>
              <a:t>B</a:t>
            </a:r>
            <a:r>
              <a:rPr lang="es-ES" sz="1400" b="1" dirty="0" smtClean="0"/>
              <a:t>ásico y G. Medio		+ 51.970</a:t>
            </a:r>
            <a:r>
              <a:rPr lang="es-ES" sz="1400" b="1" dirty="0"/>
              <a:t> </a:t>
            </a:r>
            <a:r>
              <a:rPr lang="es-ES" sz="1400" b="1" dirty="0" smtClean="0"/>
              <a:t> alumnos		18 de septiembre</a:t>
            </a:r>
          </a:p>
          <a:p>
            <a:endParaRPr lang="es-ES" sz="1400" b="1" dirty="0" smtClean="0"/>
          </a:p>
          <a:p>
            <a:r>
              <a:rPr lang="es-ES" sz="1400" b="1" dirty="0" smtClean="0"/>
              <a:t>1º y 2º BACHILLERATO (16-18 años)	+ 108.460 alumnos		9 de septiembre</a:t>
            </a:r>
          </a:p>
          <a:p>
            <a:endParaRPr lang="es-ES" sz="1400" b="1" dirty="0" smtClean="0"/>
          </a:p>
          <a:p>
            <a:r>
              <a:rPr lang="es-ES" sz="1400" b="1" dirty="0" smtClean="0"/>
              <a:t>Educación de adultos		+ 54.000 alumnos		14 de septiembre</a:t>
            </a:r>
          </a:p>
          <a:p>
            <a:r>
              <a:rPr lang="es-ES" sz="1400" b="1" dirty="0" smtClean="0"/>
              <a:t>Alumnos de régimen especial		+ 46.500 alumnos		14 y 21 de septiembre</a:t>
            </a:r>
          </a:p>
          <a:p>
            <a:r>
              <a:rPr lang="es-ES" sz="1400" b="1" dirty="0" smtClean="0"/>
              <a:t>Alumnos de escuelas de idiomas	+ 38.500 alumnos		21 de septiembre</a:t>
            </a:r>
          </a:p>
          <a:p>
            <a:r>
              <a:rPr lang="es-ES" sz="1400" b="1" dirty="0" smtClean="0"/>
              <a:t>			</a:t>
            </a:r>
          </a:p>
          <a:p>
            <a:r>
              <a:rPr lang="es-ES" b="1" dirty="0" smtClean="0"/>
              <a:t>	</a:t>
            </a:r>
            <a:endParaRPr lang="es-ES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1035311"/>
            <a:ext cx="1629076" cy="122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0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2565400"/>
            <a:ext cx="9144000" cy="4292600"/>
          </a:xfrm>
          <a:prstGeom prst="rect">
            <a:avLst/>
          </a:prstGeom>
          <a:gradFill rotWithShape="1">
            <a:gsLst>
              <a:gs pos="0">
                <a:srgbClr val="BACAF6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 dirty="0"/>
          </a:p>
        </p:txBody>
      </p:sp>
      <p:pic>
        <p:nvPicPr>
          <p:cNvPr id="5" name="Picture 4" descr="Sin-títul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" t="11264" r="4160"/>
          <a:stretch>
            <a:fillRect/>
          </a:stretch>
        </p:blipFill>
        <p:spPr bwMode="auto">
          <a:xfrm>
            <a:off x="4788024" y="0"/>
            <a:ext cx="4355976" cy="112553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089" y="61728"/>
            <a:ext cx="621405" cy="862510"/>
          </a:xfrm>
          <a:prstGeom prst="rect">
            <a:avLst/>
          </a:prstGeom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722254" y="3645024"/>
            <a:ext cx="61315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3600" b="1" i="1" dirty="0" smtClean="0"/>
              <a:t>MEDIDAS DE SEGURIDAD E HIGIENE</a:t>
            </a:r>
            <a:endParaRPr lang="es-ES" altLang="es-ES" sz="2400" dirty="0"/>
          </a:p>
        </p:txBody>
      </p:sp>
    </p:spTree>
    <p:extLst>
      <p:ext uri="{BB962C8B-B14F-4D97-AF65-F5344CB8AC3E}">
        <p14:creationId xmlns:p14="http://schemas.microsoft.com/office/powerpoint/2010/main" val="45870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4711</TotalTime>
  <Words>1826</Words>
  <Application>Microsoft Macintosh PowerPoint</Application>
  <PresentationFormat>Presentación en pantalla (4:3)</PresentationFormat>
  <Paragraphs>278</Paragraphs>
  <Slides>22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Calibri</vt:lpstr>
      <vt:lpstr>Verdana</vt:lpstr>
      <vt:lpstr>Wingdings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Dark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ORDENADOR</dc:creator>
  <cp:lastModifiedBy>Paula López</cp:lastModifiedBy>
  <cp:revision>347</cp:revision>
  <cp:lastPrinted>2020-08-21T09:38:20Z</cp:lastPrinted>
  <dcterms:created xsi:type="dcterms:W3CDTF">2009-02-06T13:36:06Z</dcterms:created>
  <dcterms:modified xsi:type="dcterms:W3CDTF">2020-08-25T12:08:18Z</dcterms:modified>
</cp:coreProperties>
</file>