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4" r:id="rId2"/>
    <p:sldId id="292" r:id="rId3"/>
    <p:sldId id="293" r:id="rId4"/>
    <p:sldId id="294" r:id="rId5"/>
    <p:sldId id="295" r:id="rId6"/>
  </p:sldIdLst>
  <p:sldSz cx="12192000" cy="6858000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467" autoAdjust="0"/>
    <p:restoredTop sz="83901" autoAdjust="0"/>
  </p:normalViewPr>
  <p:slideViewPr>
    <p:cSldViewPr snapToGrid="0">
      <p:cViewPr varScale="1">
        <p:scale>
          <a:sx n="92" d="100"/>
          <a:sy n="92" d="100"/>
        </p:scale>
        <p:origin x="4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C02377-3139-4AE6-94C0-FFBE5655A13B}" type="datetimeFigureOut">
              <a:rPr lang="es-ES" smtClean="0"/>
              <a:t>28/12/21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3A6A8B-E4AD-4DC1-A17E-71E6F9EF8D9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3217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3A6A8B-E4AD-4DC1-A17E-71E6F9EF8D9C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0243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66CC-7CA5-4982-B2B5-ACB2D56FE8B5}" type="datetimeFigureOut">
              <a:rPr lang="es-ES" smtClean="0"/>
              <a:t>28/12/21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8A9E-268E-4A41-94F8-0171AEC18A9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609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66CC-7CA5-4982-B2B5-ACB2D56FE8B5}" type="datetimeFigureOut">
              <a:rPr lang="es-ES" smtClean="0"/>
              <a:t>28/12/21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8A9E-268E-4A41-94F8-0171AEC18A9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0581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66CC-7CA5-4982-B2B5-ACB2D56FE8B5}" type="datetimeFigureOut">
              <a:rPr lang="es-ES" smtClean="0"/>
              <a:t>28/12/21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8A9E-268E-4A41-94F8-0171AEC18A9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3466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66CC-7CA5-4982-B2B5-ACB2D56FE8B5}" type="datetimeFigureOut">
              <a:rPr lang="es-ES" smtClean="0"/>
              <a:t>28/12/21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8A9E-268E-4A41-94F8-0171AEC18A9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4708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66CC-7CA5-4982-B2B5-ACB2D56FE8B5}" type="datetimeFigureOut">
              <a:rPr lang="es-ES" smtClean="0"/>
              <a:t>28/12/21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8A9E-268E-4A41-94F8-0171AEC18A9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4179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66CC-7CA5-4982-B2B5-ACB2D56FE8B5}" type="datetimeFigureOut">
              <a:rPr lang="es-ES" smtClean="0"/>
              <a:t>28/12/21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8A9E-268E-4A41-94F8-0171AEC18A9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1444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66CC-7CA5-4982-B2B5-ACB2D56FE8B5}" type="datetimeFigureOut">
              <a:rPr lang="es-ES" smtClean="0"/>
              <a:t>28/12/21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8A9E-268E-4A41-94F8-0171AEC18A9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1601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66CC-7CA5-4982-B2B5-ACB2D56FE8B5}" type="datetimeFigureOut">
              <a:rPr lang="es-ES" smtClean="0"/>
              <a:t>28/12/21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8A9E-268E-4A41-94F8-0171AEC18A9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0990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66CC-7CA5-4982-B2B5-ACB2D56FE8B5}" type="datetimeFigureOut">
              <a:rPr lang="es-ES" smtClean="0"/>
              <a:t>28/12/21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8A9E-268E-4A41-94F8-0171AEC18A9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9675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66CC-7CA5-4982-B2B5-ACB2D56FE8B5}" type="datetimeFigureOut">
              <a:rPr lang="es-ES" smtClean="0"/>
              <a:t>28/12/21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8A9E-268E-4A41-94F8-0171AEC18A9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518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66CC-7CA5-4982-B2B5-ACB2D56FE8B5}" type="datetimeFigureOut">
              <a:rPr lang="es-ES" smtClean="0"/>
              <a:t>28/12/21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8A9E-268E-4A41-94F8-0171AEC18A9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5368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266CC-7CA5-4982-B2B5-ACB2D56FE8B5}" type="datetimeFigureOut">
              <a:rPr lang="es-ES" smtClean="0"/>
              <a:t>28/12/21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78A9E-268E-4A41-94F8-0171AEC18A9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230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Relationship Id="rId3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67117" y="737387"/>
            <a:ext cx="10175875" cy="366712"/>
          </a:xfrm>
        </p:spPr>
        <p:txBody>
          <a:bodyPr>
            <a:noAutofit/>
          </a:bodyPr>
          <a:lstStyle/>
          <a:p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            PLAN OPERATIVO VACUNACIÓN FRENTE A COVID-19 CM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61987" y="1731963"/>
            <a:ext cx="10515600" cy="344596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30000"/>
              </a:lnSpc>
            </a:pPr>
            <a:r>
              <a:rPr lang="es-ES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                   PRIORIDADES ACTUALES</a:t>
            </a:r>
          </a:p>
          <a:p>
            <a:pPr marL="342900" indent="-342900">
              <a:lnSpc>
                <a:spcPct val="130000"/>
              </a:lnSpc>
              <a:buFontTx/>
              <a:buChar char="-"/>
            </a:pPr>
            <a:r>
              <a:rPr lang="es-ES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Primeras dosis</a:t>
            </a:r>
          </a:p>
          <a:p>
            <a:pPr marL="342900" indent="-342900">
              <a:lnSpc>
                <a:spcPct val="130000"/>
              </a:lnSpc>
              <a:buFontTx/>
              <a:buChar char="-"/>
            </a:pPr>
            <a:r>
              <a:rPr lang="es-ES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Vacunación completa</a:t>
            </a:r>
          </a:p>
          <a:p>
            <a:pPr marL="342900" indent="-342900">
              <a:lnSpc>
                <a:spcPct val="130000"/>
              </a:lnSpc>
              <a:buFontTx/>
              <a:buChar char="-"/>
            </a:pPr>
            <a:r>
              <a:rPr lang="es-ES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Dosis refuerzo vacunados con Janssen</a:t>
            </a:r>
          </a:p>
          <a:p>
            <a:pPr marL="342900" indent="-342900">
              <a:lnSpc>
                <a:spcPct val="130000"/>
              </a:lnSpc>
              <a:buFontTx/>
              <a:buChar char="-"/>
            </a:pPr>
            <a:r>
              <a:rPr lang="es-ES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 sanitario y sociosanitario</a:t>
            </a:r>
          </a:p>
          <a:p>
            <a:pPr marL="342900" indent="-342900">
              <a:lnSpc>
                <a:spcPct val="130000"/>
              </a:lnSpc>
              <a:buFontTx/>
              <a:buChar char="-"/>
            </a:pPr>
            <a:r>
              <a:rPr lang="es-ES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Terceras dosis: 45 y más años de edad, vacunación AZ pauta homóloga y heteróloga, centros de discapacidad y condiciones de alto riesgo</a:t>
            </a:r>
          </a:p>
          <a:p>
            <a:pPr marL="342900" indent="-342900">
              <a:lnSpc>
                <a:spcPct val="130000"/>
              </a:lnSpc>
              <a:buFontTx/>
              <a:buChar char="-"/>
            </a:pPr>
            <a:r>
              <a:rPr lang="es-ES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Vacunación a niños de 5 a 11 años</a:t>
            </a:r>
          </a:p>
          <a:p>
            <a:pPr marL="342900" indent="-342900" algn="ctr">
              <a:buFontTx/>
              <a:buChar char="-"/>
            </a:pPr>
            <a:endParaRPr lang="es-ES" sz="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 de texto 42">
            <a:extLst>
              <a:ext uri="{FF2B5EF4-FFF2-40B4-BE49-F238E27FC236}">
                <a16:creationId xmlns:a16="http://schemas.microsoft.com/office/drawing/2014/main" xmlns="" id="{125C5694-CEA8-4596-99CA-EA5E8708A3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19975" y="5657848"/>
            <a:ext cx="4153653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tabLst/>
            </a:pPr>
            <a:endParaRPr kumimoji="0" lang="es-ES" altLang="es-ES" sz="800" b="0" i="0" u="none" strike="noStrike" cap="none" normalizeH="0" baseline="0" dirty="0">
              <a:ln>
                <a:noFill/>
              </a:ln>
              <a:solidFill>
                <a:srgbClr val="5F5F5F"/>
              </a:solidFill>
              <a:effectLst/>
              <a:latin typeface="Calibri" panose="020F0502020204030204" pitchFamily="34" charset="0"/>
            </a:endParaRPr>
          </a:p>
          <a:p>
            <a:pPr marL="0" lvl="0" indent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tabLst/>
            </a:pPr>
            <a:endParaRPr kumimoji="0" lang="es-ES" altLang="es-ES" sz="900" b="0" i="0" u="none" strike="noStrike" cap="none" normalizeH="0" baseline="0" dirty="0">
              <a:ln>
                <a:noFill/>
              </a:ln>
              <a:solidFill>
                <a:srgbClr val="5F5F5F"/>
              </a:solidFill>
              <a:effectLst/>
              <a:latin typeface="Arial" panose="020B0604020202020204" pitchFamily="34" charset="0"/>
            </a:endParaRPr>
          </a:p>
          <a:p>
            <a:pPr marL="0" lvl="0" indent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tabLst/>
            </a:pPr>
            <a:r>
              <a:rPr kumimoji="0" lang="es-ES" altLang="es-E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DIRECCIÓN GENERAL DE SALUD PUBLICA</a:t>
            </a:r>
          </a:p>
          <a:p>
            <a:pPr marL="0" lvl="0" indent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tabLst/>
            </a:pPr>
            <a:r>
              <a:rPr kumimoji="0" lang="es-ES" altLang="es-E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CONSEJERÍA DE SANIDAD</a:t>
            </a:r>
          </a:p>
        </p:txBody>
      </p:sp>
      <p:pic>
        <p:nvPicPr>
          <p:cNvPr id="5" name="Imagen 9" descr="simbolo">
            <a:extLst>
              <a:ext uri="{FF2B5EF4-FFF2-40B4-BE49-F238E27FC236}">
                <a16:creationId xmlns:a16="http://schemas.microsoft.com/office/drawing/2014/main" xmlns="" id="{4859BB4E-E39B-4B78-9CA0-E6DD6C1AF6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65" y="-231124"/>
            <a:ext cx="1140643" cy="141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4226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9" descr="simbolo">
            <a:extLst>
              <a:ext uri="{FF2B5EF4-FFF2-40B4-BE49-F238E27FC236}">
                <a16:creationId xmlns:a16="http://schemas.microsoft.com/office/drawing/2014/main" xmlns="" id="{4859BB4E-E39B-4B78-9CA0-E6DD6C1AF6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65" y="-231124"/>
            <a:ext cx="1140643" cy="141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Tabla 9">
            <a:extLst>
              <a:ext uri="{FF2B5EF4-FFF2-40B4-BE49-F238E27FC236}">
                <a16:creationId xmlns:a16="http://schemas.microsoft.com/office/drawing/2014/main" xmlns="" id="{1C3FDBE2-45BE-49F5-AE63-8E59D10FF3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811687"/>
              </p:ext>
            </p:extLst>
          </p:nvPr>
        </p:nvGraphicFramePr>
        <p:xfrm>
          <a:off x="1467117" y="474988"/>
          <a:ext cx="7635020" cy="61761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8755">
                  <a:extLst>
                    <a:ext uri="{9D8B030D-6E8A-4147-A177-3AD203B41FA5}">
                      <a16:colId xmlns:a16="http://schemas.microsoft.com/office/drawing/2014/main" xmlns="" val="1715525823"/>
                    </a:ext>
                  </a:extLst>
                </a:gridCol>
                <a:gridCol w="1908755">
                  <a:extLst>
                    <a:ext uri="{9D8B030D-6E8A-4147-A177-3AD203B41FA5}">
                      <a16:colId xmlns:a16="http://schemas.microsoft.com/office/drawing/2014/main" xmlns="" val="1319500005"/>
                    </a:ext>
                  </a:extLst>
                </a:gridCol>
                <a:gridCol w="1908755">
                  <a:extLst>
                    <a:ext uri="{9D8B030D-6E8A-4147-A177-3AD203B41FA5}">
                      <a16:colId xmlns:a16="http://schemas.microsoft.com/office/drawing/2014/main" xmlns="" val="4256259383"/>
                    </a:ext>
                  </a:extLst>
                </a:gridCol>
                <a:gridCol w="1908755">
                  <a:extLst>
                    <a:ext uri="{9D8B030D-6E8A-4147-A177-3AD203B41FA5}">
                      <a16:colId xmlns:a16="http://schemas.microsoft.com/office/drawing/2014/main" xmlns="" val="3983918920"/>
                    </a:ext>
                  </a:extLst>
                </a:gridCol>
              </a:tblGrid>
              <a:tr h="38326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EDAD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COBERTURA con 1 dosis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COBERTURA con PAUTA COMPLETA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COBERTURA</a:t>
                      </a:r>
                      <a:b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RECUERDO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431311148"/>
                  </a:ext>
                </a:extLst>
              </a:tr>
              <a:tr h="34075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110884959"/>
                  </a:ext>
                </a:extLst>
              </a:tr>
              <a:tr h="34075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12-15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84,31%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80,95%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518707877"/>
                  </a:ext>
                </a:extLst>
              </a:tr>
              <a:tr h="34075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16-19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90,09%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86,92%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23330899"/>
                  </a:ext>
                </a:extLst>
              </a:tr>
              <a:tr h="34075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20-25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87,45%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83,51%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536172320"/>
                  </a:ext>
                </a:extLst>
              </a:tr>
              <a:tr h="34075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26-29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84,46%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5,48%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251538565"/>
                  </a:ext>
                </a:extLst>
              </a:tr>
              <a:tr h="34075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30-35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82,66%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79,84%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4,80%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973584018"/>
                  </a:ext>
                </a:extLst>
              </a:tr>
              <a:tr h="34075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36-39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81,59%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79,39%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930246960"/>
                  </a:ext>
                </a:extLst>
              </a:tr>
              <a:tr h="34075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40-45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86,68%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85,16%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9,15%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465364440"/>
                  </a:ext>
                </a:extLst>
              </a:tr>
              <a:tr h="34075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46-49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96,87%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95,73%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9,85%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14864252"/>
                  </a:ext>
                </a:extLst>
              </a:tr>
              <a:tr h="34075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50-55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97,09%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96,27%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12,93%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717522462"/>
                  </a:ext>
                </a:extLst>
              </a:tr>
              <a:tr h="34075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56-59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100,83%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100,14%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29,45%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075516901"/>
                  </a:ext>
                </a:extLst>
              </a:tr>
              <a:tr h="34075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60-65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101,32%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100,34%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50,66%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649091188"/>
                  </a:ext>
                </a:extLst>
              </a:tr>
              <a:tr h="34075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66-69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99,13%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98,26%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59,06%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536054811"/>
                  </a:ext>
                </a:extLst>
              </a:tr>
              <a:tr h="34075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70-75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98,33%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97,96%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77,53%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79704659"/>
                  </a:ext>
                </a:extLst>
              </a:tr>
              <a:tr h="34075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76-79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89,53%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96594494"/>
                  </a:ext>
                </a:extLst>
              </a:tr>
              <a:tr h="34075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 y mas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96,92%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056743931"/>
                  </a:ext>
                </a:extLst>
              </a:tr>
              <a:tr h="34075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87,36%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84,53%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23,13%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553694431"/>
                  </a:ext>
                </a:extLst>
              </a:tr>
            </a:tbl>
          </a:graphicData>
        </a:graphic>
      </p:graphicFrame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5E119F8C-A698-4915-9D27-C0209B9B99A6}"/>
              </a:ext>
            </a:extLst>
          </p:cNvPr>
          <p:cNvSpPr txBox="1"/>
          <p:nvPr/>
        </p:nvSpPr>
        <p:spPr>
          <a:xfrm>
            <a:off x="4671110" y="6274122"/>
            <a:ext cx="695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C00000"/>
                </a:solidFill>
              </a:rPr>
              <a:t>93%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xmlns="" id="{FA1FA308-F250-44D1-B819-5E3B33FE3816}"/>
              </a:ext>
            </a:extLst>
          </p:cNvPr>
          <p:cNvSpPr txBox="1"/>
          <p:nvPr/>
        </p:nvSpPr>
        <p:spPr>
          <a:xfrm>
            <a:off x="6642891" y="6281757"/>
            <a:ext cx="821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C00000"/>
                </a:solidFill>
              </a:rPr>
              <a:t>91,3%</a:t>
            </a:r>
          </a:p>
        </p:txBody>
      </p:sp>
      <p:sp>
        <p:nvSpPr>
          <p:cNvPr id="4" name="Rectángulo 3"/>
          <p:cNvSpPr/>
          <p:nvPr/>
        </p:nvSpPr>
        <p:spPr>
          <a:xfrm>
            <a:off x="9144000" y="5799574"/>
            <a:ext cx="6096000" cy="85151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800"/>
              </a:spcAft>
            </a:pPr>
            <a:endParaRPr lang="es-ES" altLang="es-ES" sz="1600" dirty="0">
              <a:solidFill>
                <a:srgbClr val="5F5F5F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es-ES" altLang="es-ES" sz="1000" dirty="0">
                <a:latin typeface="Arial" panose="020B0604020202020204" pitchFamily="34" charset="0"/>
              </a:rPr>
              <a:t>DIRECCIÓN GENERAL DE SALUD PUBLICA</a:t>
            </a:r>
          </a:p>
          <a:p>
            <a:pPr lvl="0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es-ES" altLang="es-ES" sz="1000" dirty="0">
                <a:latin typeface="Arial" panose="020B0604020202020204" pitchFamily="34" charset="0"/>
              </a:rPr>
              <a:t> CONSEJERÍA DE SANIDAD</a:t>
            </a:r>
          </a:p>
        </p:txBody>
      </p:sp>
    </p:spTree>
    <p:extLst>
      <p:ext uri="{BB962C8B-B14F-4D97-AF65-F5344CB8AC3E}">
        <p14:creationId xmlns:p14="http://schemas.microsoft.com/office/powerpoint/2010/main" val="4271661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24460" y="514709"/>
            <a:ext cx="10175875" cy="366712"/>
          </a:xfrm>
        </p:spPr>
        <p:txBody>
          <a:bodyPr>
            <a:noAutofit/>
          </a:bodyPr>
          <a:lstStyle/>
          <a:p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 PLAN OPERATIVO VACUNACIÓN FRENTE A COVID-19 CM</a:t>
            </a:r>
          </a:p>
        </p:txBody>
      </p:sp>
      <p:sp>
        <p:nvSpPr>
          <p:cNvPr id="4" name="Cuadro de texto 42">
            <a:extLst>
              <a:ext uri="{FF2B5EF4-FFF2-40B4-BE49-F238E27FC236}">
                <a16:creationId xmlns:a16="http://schemas.microsoft.com/office/drawing/2014/main" xmlns="" id="{125C5694-CEA8-4596-99CA-EA5E8708A3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82865" y="5698284"/>
            <a:ext cx="4153653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tabLst/>
            </a:pPr>
            <a:endParaRPr kumimoji="0" lang="es-ES" altLang="es-ES" sz="800" b="0" i="0" u="none" strike="noStrike" cap="none" normalizeH="0" baseline="0" dirty="0">
              <a:ln>
                <a:noFill/>
              </a:ln>
              <a:solidFill>
                <a:srgbClr val="5F5F5F"/>
              </a:solidFill>
              <a:effectLst/>
              <a:latin typeface="Calibri" panose="020F0502020204030204" pitchFamily="34" charset="0"/>
            </a:endParaRPr>
          </a:p>
          <a:p>
            <a:pPr marL="0" lvl="0" indent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tabLst/>
            </a:pPr>
            <a:endParaRPr kumimoji="0" lang="es-ES" altLang="es-ES" sz="900" b="0" i="0" u="none" strike="noStrike" cap="none" normalizeH="0" baseline="0" dirty="0">
              <a:ln>
                <a:noFill/>
              </a:ln>
              <a:solidFill>
                <a:srgbClr val="5F5F5F"/>
              </a:solidFill>
              <a:effectLst/>
              <a:latin typeface="Arial" panose="020B0604020202020204" pitchFamily="34" charset="0"/>
            </a:endParaRPr>
          </a:p>
          <a:p>
            <a:pPr marL="0" lvl="0" indent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tabLst/>
            </a:pPr>
            <a:r>
              <a:rPr kumimoji="0" lang="es-ES" altLang="es-E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DIRECCIÓN GENERAL DE SALUD PUBLICA</a:t>
            </a:r>
          </a:p>
          <a:p>
            <a:pPr marL="0" lvl="0" indent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tabLst/>
            </a:pPr>
            <a:r>
              <a:rPr kumimoji="0" lang="es-ES" altLang="es-E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CONSEJERÍA DE SANIDAD</a:t>
            </a:r>
          </a:p>
        </p:txBody>
      </p:sp>
      <p:pic>
        <p:nvPicPr>
          <p:cNvPr id="5" name="Imagen 9" descr="simbolo">
            <a:extLst>
              <a:ext uri="{FF2B5EF4-FFF2-40B4-BE49-F238E27FC236}">
                <a16:creationId xmlns:a16="http://schemas.microsoft.com/office/drawing/2014/main" xmlns="" id="{4859BB4E-E39B-4B78-9CA0-E6DD6C1AF6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65" y="-231124"/>
            <a:ext cx="1140643" cy="141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5F5400B9-7570-4342-A7FC-A6D02421B3F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169" t="12853" r="26386" b="4058"/>
          <a:stretch/>
        </p:blipFill>
        <p:spPr>
          <a:xfrm>
            <a:off x="1232308" y="1159716"/>
            <a:ext cx="7613375" cy="5698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501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67117" y="737387"/>
            <a:ext cx="10175875" cy="366712"/>
          </a:xfrm>
        </p:spPr>
        <p:txBody>
          <a:bodyPr>
            <a:noAutofit/>
          </a:bodyPr>
          <a:lstStyle/>
          <a:p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</a:p>
        </p:txBody>
      </p:sp>
      <p:sp>
        <p:nvSpPr>
          <p:cNvPr id="4" name="Cuadro de texto 42">
            <a:extLst>
              <a:ext uri="{FF2B5EF4-FFF2-40B4-BE49-F238E27FC236}">
                <a16:creationId xmlns:a16="http://schemas.microsoft.com/office/drawing/2014/main" xmlns="" id="{125C5694-CEA8-4596-99CA-EA5E8708A3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4923" y="5808180"/>
            <a:ext cx="4153653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tabLst/>
            </a:pPr>
            <a:endParaRPr kumimoji="0" lang="es-ES" altLang="es-ES" sz="800" b="0" i="0" u="none" strike="noStrike" cap="none" normalizeH="0" baseline="0" dirty="0">
              <a:ln>
                <a:noFill/>
              </a:ln>
              <a:solidFill>
                <a:srgbClr val="5F5F5F"/>
              </a:solidFill>
              <a:effectLst/>
              <a:latin typeface="Calibri" panose="020F0502020204030204" pitchFamily="34" charset="0"/>
            </a:endParaRPr>
          </a:p>
          <a:p>
            <a:pPr marL="0" lvl="0" indent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tabLst/>
            </a:pPr>
            <a:endParaRPr kumimoji="0" lang="es-ES" altLang="es-ES" sz="900" b="0" i="0" u="none" strike="noStrike" cap="none" normalizeH="0" baseline="0" dirty="0">
              <a:ln>
                <a:noFill/>
              </a:ln>
              <a:solidFill>
                <a:srgbClr val="5F5F5F"/>
              </a:solidFill>
              <a:effectLst/>
              <a:latin typeface="Arial" panose="020B0604020202020204" pitchFamily="34" charset="0"/>
            </a:endParaRPr>
          </a:p>
          <a:p>
            <a:pPr marL="0" lvl="0" indent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tabLst/>
            </a:pPr>
            <a:r>
              <a:rPr kumimoji="0" lang="es-ES" altLang="es-E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DIRECCIÓN GENERAL DE SALUD PUBLICA</a:t>
            </a:r>
          </a:p>
          <a:p>
            <a:pPr marL="0" lvl="0" indent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tabLst/>
            </a:pPr>
            <a:r>
              <a:rPr kumimoji="0" lang="es-ES" altLang="es-E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CONSEJERÍA DE SANIDAD</a:t>
            </a:r>
          </a:p>
        </p:txBody>
      </p:sp>
      <p:pic>
        <p:nvPicPr>
          <p:cNvPr id="5" name="Imagen 9" descr="simbolo">
            <a:extLst>
              <a:ext uri="{FF2B5EF4-FFF2-40B4-BE49-F238E27FC236}">
                <a16:creationId xmlns:a16="http://schemas.microsoft.com/office/drawing/2014/main" xmlns="" id="{4859BB4E-E39B-4B78-9CA0-E6DD6C1AF6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65" y="-231124"/>
            <a:ext cx="1140643" cy="141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ítulo 1">
            <a:extLst>
              <a:ext uri="{FF2B5EF4-FFF2-40B4-BE49-F238E27FC236}">
                <a16:creationId xmlns:a16="http://schemas.microsoft.com/office/drawing/2014/main" xmlns="" id="{67B9B277-2EF5-4B61-B61D-9B8B63A27533}"/>
              </a:ext>
            </a:extLst>
          </p:cNvPr>
          <p:cNvSpPr txBox="1">
            <a:spLocks/>
          </p:cNvSpPr>
          <p:nvPr/>
        </p:nvSpPr>
        <p:spPr>
          <a:xfrm>
            <a:off x="1924460" y="514709"/>
            <a:ext cx="10175875" cy="3667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b="1">
                <a:latin typeface="Arial" panose="020B0604020202020204" pitchFamily="34" charset="0"/>
                <a:cs typeface="Arial" panose="020B0604020202020204" pitchFamily="34" charset="0"/>
              </a:rPr>
              <a:t> PLAN OPERATIVO VACUNACIÓN FRENTE A COVID-19 CM</a:t>
            </a:r>
            <a:endParaRPr lang="es-E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52165DEC-EE7F-4BA1-8758-CD910908CF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30" y="1403780"/>
            <a:ext cx="10593359" cy="4102498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84606CD3-EB54-495B-9B64-D1A578032574}"/>
              </a:ext>
            </a:extLst>
          </p:cNvPr>
          <p:cNvSpPr txBox="1"/>
          <p:nvPr/>
        </p:nvSpPr>
        <p:spPr>
          <a:xfrm>
            <a:off x="1133061" y="5621293"/>
            <a:ext cx="5185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Fuente: DG sistemas de información y equipamientos</a:t>
            </a:r>
          </a:p>
        </p:txBody>
      </p:sp>
    </p:spTree>
    <p:extLst>
      <p:ext uri="{BB962C8B-B14F-4D97-AF65-F5344CB8AC3E}">
        <p14:creationId xmlns:p14="http://schemas.microsoft.com/office/powerpoint/2010/main" val="1994923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67117" y="737387"/>
            <a:ext cx="10175875" cy="366712"/>
          </a:xfrm>
        </p:spPr>
        <p:txBody>
          <a:bodyPr>
            <a:noAutofit/>
          </a:bodyPr>
          <a:lstStyle/>
          <a:p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</a:p>
        </p:txBody>
      </p:sp>
      <p:sp>
        <p:nvSpPr>
          <p:cNvPr id="4" name="Cuadro de texto 42">
            <a:extLst>
              <a:ext uri="{FF2B5EF4-FFF2-40B4-BE49-F238E27FC236}">
                <a16:creationId xmlns:a16="http://schemas.microsoft.com/office/drawing/2014/main" xmlns="" id="{125C5694-CEA8-4596-99CA-EA5E8708A3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4923" y="5808180"/>
            <a:ext cx="4153653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tabLst/>
            </a:pPr>
            <a:endParaRPr kumimoji="0" lang="es-ES" altLang="es-ES" sz="800" b="0" i="0" u="none" strike="noStrike" cap="none" normalizeH="0" baseline="0" dirty="0">
              <a:ln>
                <a:noFill/>
              </a:ln>
              <a:solidFill>
                <a:srgbClr val="5F5F5F"/>
              </a:solidFill>
              <a:effectLst/>
              <a:latin typeface="Calibri" panose="020F0502020204030204" pitchFamily="34" charset="0"/>
            </a:endParaRPr>
          </a:p>
          <a:p>
            <a:pPr marL="0" lvl="0" indent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tabLst/>
            </a:pPr>
            <a:endParaRPr kumimoji="0" lang="es-ES" altLang="es-ES" sz="900" b="0" i="0" u="none" strike="noStrike" cap="none" normalizeH="0" baseline="0" dirty="0">
              <a:ln>
                <a:noFill/>
              </a:ln>
              <a:solidFill>
                <a:srgbClr val="5F5F5F"/>
              </a:solidFill>
              <a:effectLst/>
              <a:latin typeface="Arial" panose="020B0604020202020204" pitchFamily="34" charset="0"/>
            </a:endParaRPr>
          </a:p>
          <a:p>
            <a:pPr marL="0" lvl="0" indent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tabLst/>
            </a:pPr>
            <a:r>
              <a:rPr kumimoji="0" lang="es-ES" altLang="es-E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DIRECCIÓN GENERAL DE SALUD PUBLICA</a:t>
            </a:r>
          </a:p>
          <a:p>
            <a:pPr marL="0" lvl="0" indent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tabLst/>
            </a:pPr>
            <a:r>
              <a:rPr kumimoji="0" lang="es-ES" altLang="es-E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CONSEJERÍA DE SANIDAD</a:t>
            </a:r>
          </a:p>
        </p:txBody>
      </p:sp>
      <p:pic>
        <p:nvPicPr>
          <p:cNvPr id="5" name="Imagen 9" descr="simbolo">
            <a:extLst>
              <a:ext uri="{FF2B5EF4-FFF2-40B4-BE49-F238E27FC236}">
                <a16:creationId xmlns:a16="http://schemas.microsoft.com/office/drawing/2014/main" xmlns="" id="{4859BB4E-E39B-4B78-9CA0-E6DD6C1AF6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65" y="-231124"/>
            <a:ext cx="1140643" cy="141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ítulo 1">
            <a:extLst>
              <a:ext uri="{FF2B5EF4-FFF2-40B4-BE49-F238E27FC236}">
                <a16:creationId xmlns:a16="http://schemas.microsoft.com/office/drawing/2014/main" xmlns="" id="{67B9B277-2EF5-4B61-B61D-9B8B63A27533}"/>
              </a:ext>
            </a:extLst>
          </p:cNvPr>
          <p:cNvSpPr txBox="1">
            <a:spLocks/>
          </p:cNvSpPr>
          <p:nvPr/>
        </p:nvSpPr>
        <p:spPr>
          <a:xfrm>
            <a:off x="1924460" y="514709"/>
            <a:ext cx="10175875" cy="3667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b="1">
                <a:latin typeface="Arial" panose="020B0604020202020204" pitchFamily="34" charset="0"/>
                <a:cs typeface="Arial" panose="020B0604020202020204" pitchFamily="34" charset="0"/>
              </a:rPr>
              <a:t> PLAN OPERATIVO VACUNACIÓN FRENTE A COVID-19 CM</a:t>
            </a:r>
            <a:endParaRPr lang="es-E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xmlns="" id="{B5F1B317-3393-4A80-8D1E-35485824EB7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79" t="-2988" r="11385" b="-78"/>
          <a:stretch/>
        </p:blipFill>
        <p:spPr>
          <a:xfrm>
            <a:off x="91666" y="2117034"/>
            <a:ext cx="12008670" cy="2162294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60F20F0B-A075-4CB4-84FE-72EC1B399E1D}"/>
              </a:ext>
            </a:extLst>
          </p:cNvPr>
          <p:cNvSpPr txBox="1"/>
          <p:nvPr/>
        </p:nvSpPr>
        <p:spPr>
          <a:xfrm>
            <a:off x="1003852" y="4532243"/>
            <a:ext cx="5185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Fuente: DG sistemas de información y equipamientos</a:t>
            </a:r>
          </a:p>
        </p:txBody>
      </p:sp>
    </p:spTree>
    <p:extLst>
      <p:ext uri="{BB962C8B-B14F-4D97-AF65-F5344CB8AC3E}">
        <p14:creationId xmlns:p14="http://schemas.microsoft.com/office/powerpoint/2010/main" val="33733340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2063</TotalTime>
  <Words>278</Words>
  <Application>Microsoft Macintosh PowerPoint</Application>
  <PresentationFormat>Panorámica</PresentationFormat>
  <Paragraphs>109</Paragraphs>
  <Slides>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            PLAN OPERATIVO VACUNACIÓN FRENTE A COVID-19 CM</vt:lpstr>
      <vt:lpstr>Presentación de PowerPoint</vt:lpstr>
      <vt:lpstr> PLAN OPERATIVO VACUNACIÓN FRENTE A COVID-19 CM</vt:lpstr>
      <vt:lpstr>            </vt:lpstr>
      <vt:lpstr>            </vt:lpstr>
    </vt:vector>
  </TitlesOfParts>
  <Company>Comunidad de Madrid</Company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Consejeria de Sanidad</dc:creator>
  <cp:lastModifiedBy>Paula López</cp:lastModifiedBy>
  <cp:revision>416</cp:revision>
  <cp:lastPrinted>2021-10-14T16:13:50Z</cp:lastPrinted>
  <dcterms:created xsi:type="dcterms:W3CDTF">2020-11-30T08:30:37Z</dcterms:created>
  <dcterms:modified xsi:type="dcterms:W3CDTF">2021-12-28T12:19:43Z</dcterms:modified>
</cp:coreProperties>
</file>